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23" r:id="rId2"/>
    <p:sldMasterId id="2147483733" r:id="rId3"/>
    <p:sldMasterId id="2147483743" r:id="rId4"/>
  </p:sldMasterIdLst>
  <p:notesMasterIdLst>
    <p:notesMasterId r:id="rId21"/>
  </p:notesMasterIdLst>
  <p:handoutMasterIdLst>
    <p:handoutMasterId r:id="rId22"/>
  </p:handoutMasterIdLst>
  <p:sldIdLst>
    <p:sldId id="562" r:id="rId5"/>
    <p:sldId id="595" r:id="rId6"/>
    <p:sldId id="592" r:id="rId7"/>
    <p:sldId id="586" r:id="rId8"/>
    <p:sldId id="579" r:id="rId9"/>
    <p:sldId id="587" r:id="rId10"/>
    <p:sldId id="588" r:id="rId11"/>
    <p:sldId id="534" r:id="rId12"/>
    <p:sldId id="589" r:id="rId13"/>
    <p:sldId id="581" r:id="rId14"/>
    <p:sldId id="597" r:id="rId15"/>
    <p:sldId id="577" r:id="rId16"/>
    <p:sldId id="598" r:id="rId17"/>
    <p:sldId id="585" r:id="rId18"/>
    <p:sldId id="590" r:id="rId19"/>
    <p:sldId id="594" r:id="rId20"/>
  </p:sldIdLst>
  <p:sldSz cx="6858000" cy="9906000" type="A4"/>
  <p:notesSz cx="6807200" cy="9939338"/>
  <p:defaultTex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p:defaultTextStyle>
  <p:extLst>
    <p:ext uri="{521415D9-36F7-43E2-AB2F-B90AF26B5E84}">
      <p14:sectionLst xmlns:p14="http://schemas.microsoft.com/office/powerpoint/2010/main">
        <p14:section name="表紙・目次" id="{56F3223C-61A5-4D94-865C-3371F61C77B1}">
          <p14:sldIdLst>
            <p14:sldId id="562"/>
            <p14:sldId id="595"/>
          </p14:sldIdLst>
        </p14:section>
        <p14:section name="収入状況届出の流れ" id="{F62578C1-7512-4A18-8EB3-AF69B187DB5E}">
          <p14:sldIdLst>
            <p14:sldId id="592"/>
          </p14:sldIdLst>
        </p14:section>
        <p14:section name="操作説明" id="{B940029A-0819-4E2F-82AA-DC5EE6D94629}">
          <p14:sldIdLst>
            <p14:sldId id="586"/>
            <p14:sldId id="579"/>
            <p14:sldId id="587"/>
            <p14:sldId id="588"/>
            <p14:sldId id="534"/>
            <p14:sldId id="589"/>
            <p14:sldId id="581"/>
            <p14:sldId id="597"/>
            <p14:sldId id="577"/>
            <p14:sldId id="598"/>
            <p14:sldId id="585"/>
            <p14:sldId id="590"/>
            <p14:sldId id="594"/>
          </p14:sldIdLst>
        </p14:section>
      </p14:sectionLst>
    </p:ext>
    <p:ext uri="{EFAFB233-063F-42B5-8137-9DF3F51BA10A}">
      <p15:sldGuideLst xmlns:p15="http://schemas.microsoft.com/office/powerpoint/2012/main">
        <p15:guide id="1" orient="horz" pos="1351" userDrawn="1">
          <p15:clr>
            <a:srgbClr val="A4A3A4"/>
          </p15:clr>
        </p15:guide>
        <p15:guide id="2" pos="3135" userDrawn="1">
          <p15:clr>
            <a:srgbClr val="A4A3A4"/>
          </p15:clr>
        </p15:guide>
        <p15:guide id="3" orient="horz" pos="1124"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ttdata" initials="n" lastIdx="3" clrIdx="6">
    <p:extLst>
      <p:ext uri="{19B8F6BF-5375-455C-9EA6-DF929625EA0E}">
        <p15:presenceInfo xmlns:p15="http://schemas.microsoft.com/office/powerpoint/2012/main" userId="nttdata" providerId="None"/>
      </p:ext>
    </p:extLst>
  </p:cmAuthor>
  <p:cmAuthor id="1" name="koizumi" initials="k" lastIdx="4" clrIdx="0"/>
  <p:cmAuthor id="8" name="作成者" initials="作" lastIdx="10" clrIdx="7">
    <p:extLst>
      <p:ext uri="{19B8F6BF-5375-455C-9EA6-DF929625EA0E}">
        <p15:presenceInfo xmlns:p15="http://schemas.microsoft.com/office/powerpoint/2012/main" userId="作成者" providerId="None"/>
      </p:ext>
    </p:extLst>
  </p:cmAuthor>
  <p:cmAuthor id="2" name="第三公共事業部" initials=" " lastIdx="1" clrIdx="1"/>
  <p:cmAuthor id="9" name="MEXT" initials="MEXT" lastIdx="6" clrIdx="8">
    <p:extLst>
      <p:ext uri="{19B8F6BF-5375-455C-9EA6-DF929625EA0E}">
        <p15:presenceInfo xmlns:p15="http://schemas.microsoft.com/office/powerpoint/2012/main" userId="MEXT" providerId="None"/>
      </p:ext>
    </p:extLst>
  </p:cmAuthor>
  <p:cmAuthor id="3" name="保田　衛一" initials="保田" lastIdx="4" clrIdx="2"/>
  <p:cmAuthor id="10" name="岩間　諒子" initials="岩間　諒子" lastIdx="2" clrIdx="9">
    <p:extLst>
      <p:ext uri="{19B8F6BF-5375-455C-9EA6-DF929625EA0E}">
        <p15:presenceInfo xmlns:p15="http://schemas.microsoft.com/office/powerpoint/2012/main" userId="S-1-5-21-2710335091-2111787278-3095516345-19849" providerId="AD"/>
      </p:ext>
    </p:extLst>
  </p:cmAuthor>
  <p:cmAuthor id="4" name="新里　理奈" initials="新里" lastIdx="18" clrIdx="3"/>
  <p:cmAuthor id="5" name="奥津雅宜" initials="奥津" lastIdx="15" clrIdx="4">
    <p:extLst>
      <p:ext uri="{19B8F6BF-5375-455C-9EA6-DF929625EA0E}">
        <p15:presenceInfo xmlns:p15="http://schemas.microsoft.com/office/powerpoint/2012/main" userId="奥津雅宜" providerId="None"/>
      </p:ext>
    </p:extLst>
  </p:cmAuthor>
  <p:cmAuthor id="6" name="SAITO, TAKAYUKI(NTTDATA)" initials="ST" lastIdx="3" clrIdx="5">
    <p:extLst>
      <p:ext uri="{19B8F6BF-5375-455C-9EA6-DF929625EA0E}">
        <p15:presenceInfo xmlns:p15="http://schemas.microsoft.com/office/powerpoint/2012/main" userId="S-1-5-21-3487021359-3618900095-1246490520-9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FF"/>
    <a:srgbClr val="000000"/>
    <a:srgbClr val="FF00FF"/>
    <a:srgbClr val="F93B07"/>
    <a:srgbClr val="404040"/>
    <a:srgbClr val="EBEBFF"/>
    <a:srgbClr val="F76F09"/>
    <a:srgbClr val="CCCCFF"/>
    <a:srgbClr val="FF6600"/>
    <a:srgbClr val="ABC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9" autoAdjust="0"/>
    <p:restoredTop sz="96487" autoAdjust="0"/>
  </p:normalViewPr>
  <p:slideViewPr>
    <p:cSldViewPr snapToGrid="0">
      <p:cViewPr varScale="1">
        <p:scale>
          <a:sx n="74" d="100"/>
          <a:sy n="74" d="100"/>
        </p:scale>
        <p:origin x="3510" y="72"/>
      </p:cViewPr>
      <p:guideLst>
        <p:guide orient="horz" pos="1351"/>
        <p:guide pos="3135"/>
        <p:guide orient="horz" pos="1124"/>
        <p:guide pos="2160"/>
      </p:guideLst>
    </p:cSldViewPr>
  </p:slideViewPr>
  <p:outlineViewPr>
    <p:cViewPr>
      <p:scale>
        <a:sx n="33" d="100"/>
        <a:sy n="33" d="100"/>
      </p:scale>
      <p:origin x="0" y="435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0" d="100"/>
          <a:sy n="90" d="100"/>
        </p:scale>
        <p:origin x="3696" y="72"/>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3DDF4258-8B54-E846-A716-B40C4AB7CB0A}" type="slidenum">
              <a:rPr kumimoji="1" lang="ja-JP" altLang="en-US" smtClean="0"/>
              <a:t>‹#›</a:t>
            </a:fld>
            <a:endParaRPr kumimoji="1" lang="ja-JP" altLang="en-US"/>
          </a:p>
        </p:txBody>
      </p:sp>
    </p:spTree>
    <p:extLst>
      <p:ext uri="{BB962C8B-B14F-4D97-AF65-F5344CB8AC3E}">
        <p14:creationId xmlns:p14="http://schemas.microsoft.com/office/powerpoint/2010/main" val="206037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87B8588-1665-0A4A-AD47-68FFFFC620D1}"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25880" rtl="0" eaLnBrk="1" latinLnBrk="0" hangingPunct="1">
      <a:defRPr kumimoji="1" sz="1215" kern="1200">
        <a:solidFill>
          <a:schemeClr val="tx1"/>
        </a:solidFill>
        <a:latin typeface="+mn-lt"/>
        <a:ea typeface="+mn-ea"/>
        <a:cs typeface="+mn-cs"/>
      </a:defRPr>
    </a:lvl1pPr>
    <a:lvl2pPr marL="462940" algn="l" defTabSz="925880" rtl="0" eaLnBrk="1" latinLnBrk="0" hangingPunct="1">
      <a:defRPr kumimoji="1" sz="1215" kern="1200">
        <a:solidFill>
          <a:schemeClr val="tx1"/>
        </a:solidFill>
        <a:latin typeface="+mn-lt"/>
        <a:ea typeface="+mn-ea"/>
        <a:cs typeface="+mn-cs"/>
      </a:defRPr>
    </a:lvl2pPr>
    <a:lvl3pPr marL="925880" algn="l" defTabSz="925880" rtl="0" eaLnBrk="1" latinLnBrk="0" hangingPunct="1">
      <a:defRPr kumimoji="1" sz="1215" kern="1200">
        <a:solidFill>
          <a:schemeClr val="tx1"/>
        </a:solidFill>
        <a:latin typeface="+mn-lt"/>
        <a:ea typeface="+mn-ea"/>
        <a:cs typeface="+mn-cs"/>
      </a:defRPr>
    </a:lvl3pPr>
    <a:lvl4pPr marL="1388820" algn="l" defTabSz="925880" rtl="0" eaLnBrk="1" latinLnBrk="0" hangingPunct="1">
      <a:defRPr kumimoji="1" sz="1215" kern="1200">
        <a:solidFill>
          <a:schemeClr val="tx1"/>
        </a:solidFill>
        <a:latin typeface="+mn-lt"/>
        <a:ea typeface="+mn-ea"/>
        <a:cs typeface="+mn-cs"/>
      </a:defRPr>
    </a:lvl4pPr>
    <a:lvl5pPr marL="1851759" algn="l" defTabSz="925880" rtl="0" eaLnBrk="1" latinLnBrk="0" hangingPunct="1">
      <a:defRPr kumimoji="1" sz="1215" kern="1200">
        <a:solidFill>
          <a:schemeClr val="tx1"/>
        </a:solidFill>
        <a:latin typeface="+mn-lt"/>
        <a:ea typeface="+mn-ea"/>
        <a:cs typeface="+mn-cs"/>
      </a:defRPr>
    </a:lvl5pPr>
    <a:lvl6pPr marL="2314699" algn="l" defTabSz="925880" rtl="0" eaLnBrk="1" latinLnBrk="0" hangingPunct="1">
      <a:defRPr kumimoji="1" sz="1215" kern="1200">
        <a:solidFill>
          <a:schemeClr val="tx1"/>
        </a:solidFill>
        <a:latin typeface="+mn-lt"/>
        <a:ea typeface="+mn-ea"/>
        <a:cs typeface="+mn-cs"/>
      </a:defRPr>
    </a:lvl6pPr>
    <a:lvl7pPr marL="2777640" algn="l" defTabSz="925880" rtl="0" eaLnBrk="1" latinLnBrk="0" hangingPunct="1">
      <a:defRPr kumimoji="1" sz="1215" kern="1200">
        <a:solidFill>
          <a:schemeClr val="tx1"/>
        </a:solidFill>
        <a:latin typeface="+mn-lt"/>
        <a:ea typeface="+mn-ea"/>
        <a:cs typeface="+mn-cs"/>
      </a:defRPr>
    </a:lvl7pPr>
    <a:lvl8pPr marL="3240579" algn="l" defTabSz="925880" rtl="0" eaLnBrk="1" latinLnBrk="0" hangingPunct="1">
      <a:defRPr kumimoji="1" sz="1215" kern="1200">
        <a:solidFill>
          <a:schemeClr val="tx1"/>
        </a:solidFill>
        <a:latin typeface="+mn-lt"/>
        <a:ea typeface="+mn-ea"/>
        <a:cs typeface="+mn-cs"/>
      </a:defRPr>
    </a:lvl8pPr>
    <a:lvl9pPr marL="3703519" algn="l" defTabSz="925880" rtl="0" eaLnBrk="1" latinLnBrk="0" hangingPunct="1">
      <a:defRPr kumimoji="1" sz="121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2588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prstClr val="black"/>
                </a:solidFill>
                <a:effectLst/>
                <a:uLnTx/>
                <a:uFillTx/>
                <a:latin typeface="Yu Gothic"/>
                <a:ea typeface="Yu Gothic" panose="020B0400000000000000" pitchFamily="50" charset="-128"/>
                <a:cs typeface="+mn-cs"/>
              </a:rPr>
              <a:pPr marL="0" marR="0" lvl="0" indent="0" algn="r" defTabSz="92588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Yu Gothic"/>
              <a:ea typeface="Yu Gothic" panose="020B0400000000000000" pitchFamily="50" charset="-128"/>
              <a:cs typeface="+mn-cs"/>
            </a:endParaRPr>
          </a:p>
        </p:txBody>
      </p:sp>
    </p:spTree>
    <p:extLst>
      <p:ext uri="{BB962C8B-B14F-4D97-AF65-F5344CB8AC3E}">
        <p14:creationId xmlns:p14="http://schemas.microsoft.com/office/powerpoint/2010/main" val="413917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11</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108033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12</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31385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23812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86182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22752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16</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74584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3</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157811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4</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76948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5</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60584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6</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235320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7</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3981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8</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297972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9</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103533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lang="en-US" dirty="0"/>
          </a:p>
        </p:txBody>
      </p:sp>
      <p:sp>
        <p:nvSpPr>
          <p:cNvPr id="5" name="スライド番号プレースホルダー 4"/>
          <p:cNvSpPr>
            <a:spLocks noGrp="1"/>
          </p:cNvSpPr>
          <p:nvPr>
            <p:ph type="sldNum" sz="quarter" idx="11"/>
          </p:nvPr>
        </p:nvSpPr>
        <p:spPr/>
        <p:txBody>
          <a:bodyPr/>
          <a:lstStyle/>
          <a:p>
            <a:fld id="{ED2226E8-6E60-C943-AEE2-C58FEC61AEE7}" type="slidenum">
              <a:rPr lang="en-US" smtClean="0"/>
              <a:pPr/>
              <a:t>10</a:t>
            </a:fld>
            <a:endParaRPr lang="en-US"/>
          </a:p>
        </p:txBody>
      </p:sp>
      <p:sp>
        <p:nvSpPr>
          <p:cNvPr id="6" name="日付プレースホルダー 5"/>
          <p:cNvSpPr>
            <a:spLocks noGrp="1"/>
          </p:cNvSpPr>
          <p:nvPr>
            <p:ph type="dt" idx="12"/>
          </p:nvPr>
        </p:nvSpPr>
        <p:spPr/>
        <p:txBody>
          <a:bodyPr/>
          <a:lstStyle/>
          <a:p>
            <a:fld id="{3DEBEF12-D8D3-4D19-BC8B-38D3E6DB6DA5}" type="datetime1">
              <a:rPr lang="ja-JP" altLang="en-US" smtClean="0"/>
              <a:pPr/>
              <a:t>2023/2/22</a:t>
            </a:fld>
            <a:endParaRPr lang="en-US"/>
          </a:p>
        </p:txBody>
      </p:sp>
    </p:spTree>
    <p:extLst>
      <p:ext uri="{BB962C8B-B14F-4D97-AF65-F5344CB8AC3E}">
        <p14:creationId xmlns:p14="http://schemas.microsoft.com/office/powerpoint/2010/main" val="3682934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g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1157357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668962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102046076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4047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77057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42597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02807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59806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1565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14934314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27044136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155812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algn="r" defTabSz="609555">
              <a:defRPr/>
            </a:pPr>
            <a:r>
              <a:rPr kumimoji="0" lang="en-US" altLang="ja-JP" sz="800" dirty="0">
                <a:solidFill>
                  <a:srgbClr val="FFFFFF"/>
                </a:solidFill>
                <a:cs typeface="Meiryo UI" pitchFamily="50" charset="-128"/>
              </a:rPr>
              <a:t>© 2017 NTT DATA Corporation</a:t>
            </a:r>
          </a:p>
        </p:txBody>
      </p:sp>
    </p:spTree>
    <p:extLst>
      <p:ext uri="{BB962C8B-B14F-4D97-AF65-F5344CB8AC3E}">
        <p14:creationId xmlns:p14="http://schemas.microsoft.com/office/powerpoint/2010/main" val="21991443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dirty="0">
              <a:solidFill>
                <a:srgbClr val="FFFFFF"/>
              </a:solidFill>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1834723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426216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spTree>
    <p:extLst>
      <p:ext uri="{BB962C8B-B14F-4D97-AF65-F5344CB8AC3E}">
        <p14:creationId xmlns:p14="http://schemas.microsoft.com/office/powerpoint/2010/main" val="375549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813212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rgbClr val="404040"/>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4013181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rgbClr val="404040"/>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1223312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defTabSz="609555">
              <a:defRPr/>
            </a:pPr>
            <a:r>
              <a:rPr kumimoji="0" lang="en-US" altLang="ja-JP" sz="800" dirty="0">
                <a:solidFill>
                  <a:srgbClr val="FFFFFF"/>
                </a:solidFill>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a:defRPr/>
            </a:pPr>
            <a:fld id="{0F9AC1C8-10F2-4A77-9A6E-9375F974715F}" type="slidenum">
              <a:rPr lang="en-US" sz="1200">
                <a:solidFill>
                  <a:srgbClr val="FFFFFF"/>
                </a:solidFill>
                <a:cs typeface="HGPGothicE" charset="-128"/>
              </a:rPr>
              <a:pPr algn="ctr">
                <a:defRPr/>
              </a:pPr>
              <a:t>‹#›</a:t>
            </a:fld>
            <a:endParaRPr lang="en-US" sz="1200" dirty="0">
              <a:solidFill>
                <a:srgbClr val="FFFFFF"/>
              </a:solidFill>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891757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algn="r" defTabSz="609555">
              <a:defRPr/>
            </a:pPr>
            <a:r>
              <a:rPr kumimoji="0" lang="en-US" altLang="ja-JP" sz="800" dirty="0">
                <a:solidFill>
                  <a:srgbClr val="404040"/>
                </a:solidFill>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144556154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表紙A(白ロゴ)">
    <p:spTree>
      <p:nvGrpSpPr>
        <p:cNvPr id="1" name=""/>
        <p:cNvGrpSpPr/>
        <p:nvPr/>
      </p:nvGrpSpPr>
      <p:grpSpPr>
        <a:xfrm>
          <a:off x="0" y="0"/>
          <a:ext cx="0" cy="0"/>
          <a:chOff x="0" y="0"/>
          <a:chExt cx="0" cy="0"/>
        </a:xfrm>
      </p:grpSpPr>
      <p:pic>
        <p:nvPicPr>
          <p:cNvPr id="13" name="図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6857999" cy="9906000"/>
          </a:xfrm>
          <a:prstGeom prst="rect">
            <a:avLst/>
          </a:prstGeom>
          <a:ln>
            <a:solidFill>
              <a:schemeClr val="accent1"/>
            </a:solidFill>
          </a:ln>
        </p:spPr>
      </p:pic>
      <p:sp>
        <p:nvSpPr>
          <p:cNvPr id="14" name="正方形/長方形 13"/>
          <p:cNvSpPr/>
          <p:nvPr userDrawn="1"/>
        </p:nvSpPr>
        <p:spPr>
          <a:xfrm>
            <a:off x="1" y="6809174"/>
            <a:ext cx="6858000" cy="3112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5" name="図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08401"/>
            <a:ext cx="2475691" cy="9297601"/>
          </a:xfrm>
          <a:prstGeom prst="rect">
            <a:avLst/>
          </a:prstGeom>
        </p:spPr>
      </p:pic>
      <p:pic>
        <p:nvPicPr>
          <p:cNvPr id="16" name="図 1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94195" y="372616"/>
            <a:ext cx="1818368" cy="1352000"/>
          </a:xfrm>
          <a:prstGeom prst="rect">
            <a:avLst/>
          </a:prstGeom>
        </p:spPr>
      </p:pic>
      <p:sp>
        <p:nvSpPr>
          <p:cNvPr id="17" name="Text Placeholder 2"/>
          <p:cNvSpPr>
            <a:spLocks noGrp="1"/>
          </p:cNvSpPr>
          <p:nvPr>
            <p:ph type="body" idx="16" hasCustomPrompt="1"/>
          </p:nvPr>
        </p:nvSpPr>
        <p:spPr>
          <a:xfrm>
            <a:off x="1528316" y="6947916"/>
            <a:ext cx="5290693" cy="1427724"/>
          </a:xfrm>
          <a:prstGeom prst="rect">
            <a:avLst/>
          </a:prstGeom>
          <a:effectLst/>
        </p:spPr>
        <p:txBody>
          <a:bodyPr anchor="t">
            <a:normAutofit/>
          </a:bodyPr>
          <a:lstStyle>
            <a:lvl1pPr marL="0" indent="0" fontAlgn="ctr">
              <a:spcBef>
                <a:spcPts val="0"/>
              </a:spcBef>
              <a:buNone/>
              <a:defRPr sz="2400" b="0" i="0" baseline="0">
                <a:solidFill>
                  <a:srgbClr val="FFFFFF"/>
                </a:solidFill>
                <a:latin typeface="HGPGothicE" charset="-128"/>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a:t>［タイトル（１</a:t>
            </a:r>
            <a:r>
              <a:rPr lang="en-US" altLang="ja-JP"/>
              <a:t>〜</a:t>
            </a:r>
            <a:r>
              <a:rPr lang="ja-JP" altLang="en-US"/>
              <a:t>３行）］</a:t>
            </a:r>
            <a:endParaRPr lang="ja-JP" altLang="en-US" dirty="0"/>
          </a:p>
        </p:txBody>
      </p:sp>
      <p:sp>
        <p:nvSpPr>
          <p:cNvPr id="18" name="Text Placeholder 2"/>
          <p:cNvSpPr>
            <a:spLocks noGrp="1"/>
          </p:cNvSpPr>
          <p:nvPr>
            <p:ph type="body" idx="17" hasCustomPrompt="1"/>
          </p:nvPr>
        </p:nvSpPr>
        <p:spPr>
          <a:xfrm>
            <a:off x="1528316" y="8469882"/>
            <a:ext cx="5290693" cy="1423597"/>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a:t>○○○○年○○月○○日</a:t>
            </a:r>
            <a:br>
              <a:rPr lang="ja-JP" altLang="en-US"/>
            </a:br>
            <a:r>
              <a:rPr lang="ja-JP" altLang="en-US"/>
              <a:t>株式会社ＮＴＴデータ　○○○○</a:t>
            </a:r>
            <a:br>
              <a:rPr lang="ja-JP" altLang="en-US"/>
            </a:br>
            <a:r>
              <a:rPr lang="ja-JP" altLang="en-US"/>
              <a:t>○○○○○○○○○○○○</a:t>
            </a:r>
            <a:endParaRPr kumimoji="1" lang="ja-JP" altLang="en-US" dirty="0"/>
          </a:p>
        </p:txBody>
      </p:sp>
      <p:sp>
        <p:nvSpPr>
          <p:cNvPr id="19" name="TextBox 12"/>
          <p:cNvSpPr txBox="1"/>
          <p:nvPr userDrawn="1"/>
        </p:nvSpPr>
        <p:spPr>
          <a:xfrm>
            <a:off x="5705284" y="9709191"/>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HGPGothicE" charset="-128"/>
                <a:ea typeface="HGPGothicE" charset="-128"/>
                <a:cs typeface="Meiryo UI" pitchFamily="50" charset="-128"/>
              </a:rPr>
              <a:t>© 2017 NTT DATA Corporation</a:t>
            </a:r>
          </a:p>
        </p:txBody>
      </p:sp>
    </p:spTree>
    <p:extLst>
      <p:ext uri="{BB962C8B-B14F-4D97-AF65-F5344CB8AC3E}">
        <p14:creationId xmlns:p14="http://schemas.microsoft.com/office/powerpoint/2010/main" val="239359462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2191901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220918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732671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4107747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849037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3134713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787563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97847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424176411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クロージングロゴ">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97552"/>
            <a:ext cx="1440118" cy="5408448"/>
          </a:xfrm>
          <a:prstGeom prst="rect">
            <a:avLst/>
          </a:prstGeom>
        </p:spPr>
      </p:pic>
      <p:sp>
        <p:nvSpPr>
          <p:cNvPr id="8" name="TextBox 12"/>
          <p:cNvSpPr txBox="1"/>
          <p:nvPr userDrawn="1"/>
        </p:nvSpPr>
        <p:spPr>
          <a:xfrm>
            <a:off x="5636847" y="9505809"/>
            <a:ext cx="1113726" cy="24622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HGPGothicE" charset="-128"/>
                <a:ea typeface="HGPGothicE" charset="-128"/>
                <a:cs typeface="Meiryo UI" pitchFamily="50" charset="-128"/>
              </a:rPr>
              <a:t>© 2017 NTT DATA Corporation</a:t>
            </a:r>
          </a:p>
        </p:txBody>
      </p:sp>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664" y="4298800"/>
            <a:ext cx="2490673" cy="1372765"/>
          </a:xfrm>
          <a:prstGeom prst="rect">
            <a:avLst/>
          </a:prstGeom>
        </p:spPr>
      </p:pic>
    </p:spTree>
    <p:extLst>
      <p:ext uri="{BB962C8B-B14F-4D97-AF65-F5344CB8AC3E}">
        <p14:creationId xmlns:p14="http://schemas.microsoft.com/office/powerpoint/2010/main" val="343647487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表紙B(Human Blue ロゴ)">
    <p:spTree>
      <p:nvGrpSpPr>
        <p:cNvPr id="1" name=""/>
        <p:cNvGrpSpPr/>
        <p:nvPr/>
      </p:nvGrpSpPr>
      <p:grpSpPr>
        <a:xfrm>
          <a:off x="0" y="0"/>
          <a:ext cx="0" cy="0"/>
          <a:chOff x="0" y="0"/>
          <a:chExt cx="0" cy="0"/>
        </a:xfrm>
      </p:grpSpPr>
      <p:sp>
        <p:nvSpPr>
          <p:cNvPr id="11" name="正方形/長方形 10"/>
          <p:cNvSpPr/>
          <p:nvPr userDrawn="1"/>
        </p:nvSpPr>
        <p:spPr>
          <a:xfrm>
            <a:off x="1" y="3369591"/>
            <a:ext cx="6858000" cy="3112427"/>
          </a:xfrm>
          <a:prstGeom prst="rect">
            <a:avLst/>
          </a:prstGeom>
          <a:solidFill>
            <a:srgbClr val="E1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10" name="Text Placeholder 2"/>
          <p:cNvSpPr>
            <a:spLocks noGrp="1"/>
          </p:cNvSpPr>
          <p:nvPr>
            <p:ph type="body" idx="16" hasCustomPrompt="1"/>
          </p:nvPr>
        </p:nvSpPr>
        <p:spPr>
          <a:xfrm>
            <a:off x="1528316" y="3989875"/>
            <a:ext cx="5290693" cy="1427724"/>
          </a:xfrm>
          <a:prstGeom prst="rect">
            <a:avLst/>
          </a:prstGeom>
          <a:effectLst/>
        </p:spPr>
        <p:txBody>
          <a:bodyPr anchor="t">
            <a:normAutofit/>
          </a:bodyPr>
          <a:lstStyle>
            <a:lvl1pPr marL="0" indent="0" fontAlgn="ctr">
              <a:spcBef>
                <a:spcPts val="0"/>
              </a:spcBef>
              <a:buNone/>
              <a:defRPr sz="24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ja-JP" altLang="en-US" dirty="0"/>
              <a:t>［タイトル（１</a:t>
            </a:r>
            <a:r>
              <a:rPr lang="en-US" altLang="ja-JP" dirty="0"/>
              <a:t>〜</a:t>
            </a:r>
            <a:r>
              <a:rPr lang="ja-JP" altLang="en-US" dirty="0"/>
              <a:t>３行）］</a:t>
            </a:r>
          </a:p>
        </p:txBody>
      </p:sp>
      <p:sp>
        <p:nvSpPr>
          <p:cNvPr id="8" name="Text Placeholder 2"/>
          <p:cNvSpPr>
            <a:spLocks noGrp="1"/>
          </p:cNvSpPr>
          <p:nvPr>
            <p:ph type="body" idx="17" hasCustomPrompt="1"/>
          </p:nvPr>
        </p:nvSpPr>
        <p:spPr>
          <a:xfrm>
            <a:off x="1528316" y="5511841"/>
            <a:ext cx="5290693" cy="445519"/>
          </a:xfrm>
          <a:prstGeom prst="rect">
            <a:avLst/>
          </a:prstGeom>
          <a:effectLst/>
        </p:spPr>
        <p:txBody>
          <a:bodyPr anchor="t">
            <a:normAutofit/>
          </a:bodyPr>
          <a:lstStyle>
            <a:lvl1pPr marL="0" marR="0" indent="0" algn="l" defTabSz="484862" rtl="0" eaLnBrk="1" fontAlgn="ctr" latinLnBrk="0" hangingPunct="1">
              <a:lnSpc>
                <a:spcPct val="100000"/>
              </a:lnSpc>
              <a:spcBef>
                <a:spcPts val="0"/>
              </a:spcBef>
              <a:spcAft>
                <a:spcPct val="0"/>
              </a:spcAft>
              <a:buClrTx/>
              <a:buSzTx/>
              <a:buFont typeface="Arial" pitchFamily="34" charset="0"/>
              <a:buNone/>
              <a:tabLst/>
              <a:defRPr sz="1800" b="0" i="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484862"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　○○○○</a:t>
            </a:r>
            <a:br>
              <a:rPr lang="ja-JP" altLang="en-US" dirty="0"/>
            </a:br>
            <a:r>
              <a:rPr lang="ja-JP" altLang="en-US" dirty="0"/>
              <a:t>○○○○○○○○○○○○</a:t>
            </a:r>
            <a:endParaRPr kumimoji="1" lang="ja-JP" altLang="en-US" dirty="0"/>
          </a:p>
        </p:txBody>
      </p:sp>
    </p:spTree>
    <p:extLst>
      <p:ext uri="{BB962C8B-B14F-4D97-AF65-F5344CB8AC3E}">
        <p14:creationId xmlns:p14="http://schemas.microsoft.com/office/powerpoint/2010/main" val="382782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7" name="コンテンツ プレースホルダー 2"/>
          <p:cNvSpPr>
            <a:spLocks noGrp="1"/>
          </p:cNvSpPr>
          <p:nvPr>
            <p:ph idx="1" hasCustomPrompt="1"/>
          </p:nvPr>
        </p:nvSpPr>
        <p:spPr>
          <a:xfrm>
            <a:off x="1484730" y="1312596"/>
            <a:ext cx="5035161" cy="8008000"/>
          </a:xfrm>
          <a:prstGeom prst="rect">
            <a:avLst/>
          </a:prstGeom>
        </p:spPr>
        <p:txBody>
          <a:bodyPr lIns="183600" rIns="183600"/>
          <a:lstStyle>
            <a:lvl1pPr marL="457200" indent="-457200" fontAlgn="ctr">
              <a:spcBef>
                <a:spcPts val="0"/>
              </a:spcBef>
              <a:spcAft>
                <a:spcPts val="0"/>
              </a:spcAft>
              <a:buFont typeface="+mj-lt"/>
              <a:buAutoNum type="arabicPeriod"/>
              <a:defRPr sz="2000" b="0" i="0" spc="100" baseline="0">
                <a:solidFill>
                  <a:schemeClr val="tx1"/>
                </a:solidFill>
                <a:latin typeface="HGPGothicE" charset="-128"/>
                <a:ea typeface="HGPGothicE" charset="-128"/>
                <a:cs typeface="HGPGothicE" charset="-128"/>
              </a:defRPr>
            </a:lvl1pPr>
            <a:lvl2pPr marL="609555"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2pPr>
            <a:lvl3pPr marL="1219108" indent="0" fontAlgn="ctr">
              <a:spcBef>
                <a:spcPts val="0"/>
              </a:spcBef>
              <a:spcAft>
                <a:spcPts val="0"/>
              </a:spcAft>
              <a:buFontTx/>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目次を入力</a:t>
            </a:r>
          </a:p>
        </p:txBody>
      </p:sp>
      <p:sp>
        <p:nvSpPr>
          <p:cNvPr id="10" name="テキスト プレースホルダー 9"/>
          <p:cNvSpPr>
            <a:spLocks noGrp="1"/>
          </p:cNvSpPr>
          <p:nvPr>
            <p:ph type="body" sz="quarter" idx="10" hasCustomPrompt="1"/>
          </p:nvPr>
        </p:nvSpPr>
        <p:spPr>
          <a:xfrm>
            <a:off x="119207" y="2524"/>
            <a:ext cx="6631365" cy="1055599"/>
          </a:xfrm>
          <a:prstGeom prst="rect">
            <a:avLst/>
          </a:prstGeom>
        </p:spPr>
        <p:txBody>
          <a:bodyPr anchor="ctr" anchorCtr="0">
            <a:normAutofit/>
          </a:bodyPr>
          <a:lstStyle>
            <a:lvl1pPr marL="0" indent="0">
              <a:buFontTx/>
              <a:buNone/>
              <a:defRPr sz="2400" baseline="0">
                <a:solidFill>
                  <a:schemeClr val="tx1"/>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buFont typeface="Arial" pitchFamily="34" charset="0"/>
              <a:buNone/>
              <a:tabLst/>
              <a:defRPr/>
            </a:pPr>
            <a:r>
              <a:rPr kumimoji="1" lang="ja-JP" altLang="en-US"/>
              <a:t>［目次］</a:t>
            </a:r>
            <a:endParaRPr kumimoji="1" lang="ja-JP" altLang="en-US" dirty="0"/>
          </a:p>
        </p:txBody>
      </p:sp>
      <p:sp>
        <p:nvSpPr>
          <p:cNvPr id="12" name="TextBox 16"/>
          <p:cNvSpPr txBox="1"/>
          <p:nvPr userDrawn="1"/>
        </p:nvSpPr>
        <p:spPr>
          <a:xfrm>
            <a:off x="319699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42870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bg>
      <p:bgPr>
        <a:solidFill>
          <a:srgbClr val="E1EEF0"/>
        </a:solidFill>
        <a:effectLst/>
      </p:bgPr>
    </p:bg>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071692" y="1312596"/>
            <a:ext cx="4700337" cy="6373435"/>
          </a:xfrm>
          <a:prstGeom prst="rect">
            <a:avLst/>
          </a:prstGeom>
        </p:spPr>
        <p:txBody>
          <a:bodyPr anchor="ctr" anchorCtr="1">
            <a:normAutofit/>
          </a:bodyPr>
          <a:lstStyle>
            <a:lvl1pPr algn="ctr">
              <a:defRPr sz="2400" spc="200" baseline="0">
                <a:solidFill>
                  <a:schemeClr val="tx1"/>
                </a:solidFill>
              </a:defRPr>
            </a:lvl1pPr>
          </a:lstStyle>
          <a:p>
            <a:r>
              <a:rPr kumimoji="1" lang="ja-JP" altLang="en-US" dirty="0"/>
              <a:t>［中扉］</a:t>
            </a:r>
          </a:p>
        </p:txBody>
      </p:sp>
      <p:sp>
        <p:nvSpPr>
          <p:cNvPr id="14"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9524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327789" y="1312596"/>
            <a:ext cx="6192102" cy="7592592"/>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HGPGothicE" charset="-128"/>
                <a:ea typeface="HGPGothicE" charset="-128"/>
                <a:cs typeface="HGPGothicE"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
        <p:nvSpPr>
          <p:cNvPr id="5" name="テキスト プレースホルダー 9"/>
          <p:cNvSpPr>
            <a:spLocks noGrp="1"/>
          </p:cNvSpPr>
          <p:nvPr>
            <p:ph type="body" sz="quarter" idx="10" hasCustomPrompt="1"/>
          </p:nvPr>
        </p:nvSpPr>
        <p:spPr>
          <a:xfrm>
            <a:off x="119207" y="4192"/>
            <a:ext cx="6625475" cy="1040000"/>
          </a:xfrm>
          <a:prstGeom prst="rect">
            <a:avLst/>
          </a:prstGeom>
        </p:spPr>
        <p:txBody>
          <a:bodyPr tIns="108000" anchor="ctr" anchorCtr="0">
            <a:normAutofit/>
          </a:bodyPr>
          <a:lstStyle>
            <a:lvl1pPr marL="0" indent="0">
              <a:buFont typeface="+mj-lt"/>
              <a:buNone/>
              <a:defRPr sz="2400" baseline="0">
                <a:solidFill>
                  <a:schemeClr val="accent2"/>
                </a:solidFill>
                <a:latin typeface="+mj-ea"/>
                <a:ea typeface="+mj-ea"/>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spTree>
    <p:extLst>
      <p:ext uri="{BB962C8B-B14F-4D97-AF65-F5344CB8AC3E}">
        <p14:creationId xmlns:p14="http://schemas.microsoft.com/office/powerpoint/2010/main" val="2215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72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solidFill>
                <a:schemeClr val="tx1"/>
              </a:solidFill>
            </a:endParaRPr>
          </a:p>
        </p:txBody>
      </p:sp>
      <p:sp>
        <p:nvSpPr>
          <p:cNvPr id="6" name="テキスト プレースホルダー 9"/>
          <p:cNvSpPr>
            <a:spLocks noGrp="1"/>
          </p:cNvSpPr>
          <p:nvPr>
            <p:ph type="body" sz="quarter" idx="10" hasCustomPrompt="1"/>
          </p:nvPr>
        </p:nvSpPr>
        <p:spPr>
          <a:xfrm>
            <a:off x="119207" y="4192"/>
            <a:ext cx="6625475" cy="720000"/>
          </a:xfrm>
          <a:prstGeom prst="rect">
            <a:avLst/>
          </a:prstGeom>
        </p:spPr>
        <p:txBody>
          <a:bodyPr tIns="108000" anchor="ctr" anchorCtr="0">
            <a:normAutofit/>
          </a:bodyPr>
          <a:lstStyle>
            <a:lvl1pPr marL="0" indent="0">
              <a:buFont typeface="+mj-lt"/>
              <a:buNone/>
              <a:defRPr sz="24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26468" marR="0" lvl="0" indent="-226468" algn="l" defTabSz="609555" rtl="0" eaLnBrk="1" fontAlgn="base" latinLnBrk="0" hangingPunct="1">
              <a:lnSpc>
                <a:spcPct val="100000"/>
              </a:lnSpc>
              <a:spcBef>
                <a:spcPct val="20000"/>
              </a:spcBef>
              <a:spcAft>
                <a:spcPct val="0"/>
              </a:spcAft>
              <a:buClrTx/>
              <a:buSzTx/>
              <a:tabLst/>
              <a:defRPr/>
            </a:pPr>
            <a:r>
              <a:rPr kumimoji="1" lang="ja-JP" altLang="en-US" dirty="0"/>
              <a:t>［タイトル］</a:t>
            </a: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6962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6858000" cy="360000"/>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lnSpcReduction="10000"/>
          </a:bodyPr>
          <a:lstStyle/>
          <a:p>
            <a:pPr algn="ctr"/>
            <a:endParaRPr lang="en-US" dirty="0">
              <a:solidFill>
                <a:schemeClr val="tx1"/>
              </a:solidFill>
            </a:endParaRPr>
          </a:p>
        </p:txBody>
      </p:sp>
      <p:sp>
        <p:nvSpPr>
          <p:cNvPr id="7" name="コンテンツ プレースホルダー 2"/>
          <p:cNvSpPr>
            <a:spLocks noGrp="1"/>
          </p:cNvSpPr>
          <p:nvPr>
            <p:ph idx="1" hasCustomPrompt="1"/>
          </p:nvPr>
        </p:nvSpPr>
        <p:spPr>
          <a:xfrm>
            <a:off x="327789" y="914400"/>
            <a:ext cx="6192102" cy="7990788"/>
          </a:xfrm>
          <a:prstGeom prst="rect">
            <a:avLst/>
          </a:prstGeom>
        </p:spPr>
        <p:txBody>
          <a:bodyPr lIns="90000"/>
          <a:lstStyle>
            <a:lvl1pPr marL="0" indent="0" fontAlgn="ctr">
              <a:spcBef>
                <a:spcPts val="0"/>
              </a:spcBef>
              <a:buFont typeface="Arial" charset="0"/>
              <a:buNone/>
              <a:defRPr sz="2000" b="0" i="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fontAlgn="ctr">
              <a:spcBef>
                <a:spcPts val="0"/>
              </a:spcBef>
              <a:buFont typeface="Arial" charset="0"/>
              <a:buNone/>
              <a:defRPr sz="2000" b="0" i="0" spc="100">
                <a:solidFill>
                  <a:schemeClr val="tx1"/>
                </a:solidFill>
                <a:latin typeface="HGPGothicE" charset="-128"/>
                <a:ea typeface="HGPGothicE" charset="-128"/>
                <a:cs typeface="HGPGothicE" charset="-128"/>
              </a:defRPr>
            </a:lvl2pPr>
            <a:lvl3pPr marL="1219108" indent="0" fontAlgn="ctr">
              <a:spcBef>
                <a:spcPts val="0"/>
              </a:spcBef>
              <a:buFont typeface="Arial" charset="0"/>
              <a:buNone/>
              <a:defRPr sz="2000" b="0" i="0" spc="100">
                <a:solidFill>
                  <a:schemeClr val="tx1"/>
                </a:solidFill>
                <a:latin typeface="HGPGothicE" charset="-128"/>
                <a:ea typeface="HGPGothicE" charset="-128"/>
                <a:cs typeface="HGPGothicE" charset="-128"/>
              </a:defRPr>
            </a:lvl3pPr>
            <a:lvl4pPr marL="1828664" indent="0">
              <a:buFontTx/>
              <a:buNone/>
              <a:defRPr>
                <a:solidFill>
                  <a:schemeClr val="tx2"/>
                </a:solidFill>
              </a:defRPr>
            </a:lvl4pPr>
            <a:lvl5pPr marL="2438218"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280001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C">
    <p:bg>
      <p:bgPr>
        <a:solidFill>
          <a:schemeClr val="tx1">
            <a:lumMod val="50000"/>
          </a:schemeClr>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1959162" y="4120908"/>
            <a:ext cx="2940355" cy="1196147"/>
          </a:xfrm>
          <a:prstGeom prst="rect">
            <a:avLst/>
          </a:prstGeom>
          <a:ln w="38100">
            <a:solidFill>
              <a:schemeClr val="bg1"/>
            </a:solidFill>
            <a:prstDash val="sysDot"/>
          </a:ln>
        </p:spPr>
        <p:txBody>
          <a:bodyPr lIns="90000" anchor="ctr" anchorCtr="1"/>
          <a:lstStyle>
            <a:lvl1pPr marL="0" indent="0" fontAlgn="ctr">
              <a:spcBef>
                <a:spcPts val="0"/>
              </a:spcBef>
              <a:buFontTx/>
              <a:buNone/>
              <a:defRPr sz="1800" b="0" i="0" spc="79" baseline="0">
                <a:solidFill>
                  <a:schemeClr val="bg1"/>
                </a:solidFill>
                <a:latin typeface="HGPGothicE" charset="-128"/>
                <a:ea typeface="HGPGothicE" charset="-128"/>
                <a:cs typeface="HGPGothicE" charset="-128"/>
              </a:defRPr>
            </a:lvl1pPr>
            <a:lvl2pPr marL="484862" indent="0" fontAlgn="ctr">
              <a:spcBef>
                <a:spcPts val="0"/>
              </a:spcBef>
              <a:buFontTx/>
              <a:buNone/>
              <a:defRPr sz="1800" b="0" i="0" spc="79">
                <a:solidFill>
                  <a:schemeClr val="bg1"/>
                </a:solidFill>
                <a:latin typeface="HGPGothicE" charset="-128"/>
                <a:ea typeface="HGPGothicE" charset="-128"/>
                <a:cs typeface="HGPGothicE" charset="-128"/>
              </a:defRPr>
            </a:lvl2pPr>
            <a:lvl3pPr marL="969724" indent="0" fontAlgn="ctr">
              <a:spcBef>
                <a:spcPts val="0"/>
              </a:spcBef>
              <a:buFontTx/>
              <a:buNone/>
              <a:defRPr sz="1800" b="0" i="0" spc="79">
                <a:solidFill>
                  <a:schemeClr val="bg1"/>
                </a:solidFill>
                <a:latin typeface="HGPGothicE" charset="-128"/>
                <a:ea typeface="HGPGothicE" charset="-128"/>
                <a:cs typeface="HGPGothicE" charset="-128"/>
              </a:defRPr>
            </a:lvl3pPr>
            <a:lvl4pPr marL="1454588" indent="0">
              <a:buFontTx/>
              <a:buNone/>
              <a:defRPr>
                <a:solidFill>
                  <a:schemeClr val="tx2"/>
                </a:solidFill>
              </a:defRPr>
            </a:lvl4pPr>
            <a:lvl5pPr marL="1939450" indent="0">
              <a:buFontTx/>
              <a:buNone/>
              <a:defRPr>
                <a:solidFill>
                  <a:schemeClr val="tx2"/>
                </a:solidFill>
              </a:defRPr>
            </a:lvl5pPr>
          </a:lstStyle>
          <a:p>
            <a:pPr algn="ctr"/>
            <a:r>
              <a:rPr lang="ja-JP" altLang="en-US" sz="1800" spc="200">
                <a:solidFill>
                  <a:srgbClr val="FFFFFF"/>
                </a:solidFill>
                <a:latin typeface="HGPGothicE" charset="-128"/>
                <a:ea typeface="HGPGothicE" charset="-128"/>
                <a:cs typeface="HGPGothicE" charset="-128"/>
              </a:rPr>
              <a:t>写真</a:t>
            </a:r>
            <a:r>
              <a:rPr lang="en-US" altLang="ja-JP" sz="1800" spc="200">
                <a:solidFill>
                  <a:srgbClr val="FFFFFF"/>
                </a:solidFill>
                <a:latin typeface="HGPGothicE" charset="-128"/>
                <a:ea typeface="HGPGothicE" charset="-128"/>
                <a:cs typeface="HGPGothicE" charset="-128"/>
              </a:rPr>
              <a:t>/</a:t>
            </a:r>
            <a:r>
              <a:rPr lang="ja-JP" altLang="en-US" sz="1800" spc="200">
                <a:solidFill>
                  <a:srgbClr val="FFFFFF"/>
                </a:solidFill>
                <a:latin typeface="HGPGothicE" charset="-128"/>
                <a:ea typeface="HGPGothicE" charset="-128"/>
                <a:cs typeface="HGPGothicE" charset="-128"/>
              </a:rPr>
              <a:t>動画を貼付</a:t>
            </a:r>
            <a:endParaRPr lang="ja-JP" altLang="en-US" sz="1800" spc="200" dirty="0">
              <a:solidFill>
                <a:srgbClr val="FFFFFF"/>
              </a:solidFill>
              <a:latin typeface="HGPGothicE" charset="-128"/>
              <a:ea typeface="HGPGothicE" charset="-128"/>
              <a:cs typeface="HGPGothicE" charset="-128"/>
            </a:endParaRPr>
          </a:p>
        </p:txBody>
      </p:sp>
      <p:sp>
        <p:nvSpPr>
          <p:cNvPr id="6" name="TextBox 12"/>
          <p:cNvSpPr txBox="1"/>
          <p:nvPr userDrawn="1"/>
        </p:nvSpPr>
        <p:spPr>
          <a:xfrm>
            <a:off x="160120" y="9523700"/>
            <a:ext cx="1118937" cy="246221"/>
          </a:xfrm>
          <a:prstGeom prst="rect">
            <a:avLst/>
          </a:prstGeom>
          <a:noFill/>
        </p:spPr>
        <p:txBody>
          <a:bodyPr tIns="0" bIns="0">
            <a:spAutoFit/>
          </a:bodyPr>
          <a:lstStyle/>
          <a:p>
            <a:pPr marL="0" marR="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HGPGothicE" charset="-128"/>
                <a:ea typeface="HGPGothicE" charset="-128"/>
                <a:cs typeface="Meiryo UI" pitchFamily="50" charset="-128"/>
              </a:rPr>
              <a:t>© 2017 NTT DATA Corporation</a:t>
            </a:r>
          </a:p>
        </p:txBody>
      </p:sp>
      <p:sp>
        <p:nvSpPr>
          <p:cNvPr id="8" name="TextBox 16"/>
          <p:cNvSpPr txBox="1"/>
          <p:nvPr userDrawn="1"/>
        </p:nvSpPr>
        <p:spPr>
          <a:xfrm>
            <a:off x="3208047" y="9463252"/>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bg1"/>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1734" y="9394308"/>
            <a:ext cx="815781" cy="427807"/>
          </a:xfrm>
          <a:prstGeom prst="rect">
            <a:avLst/>
          </a:prstGeom>
        </p:spPr>
      </p:pic>
    </p:spTree>
    <p:extLst>
      <p:ext uri="{BB962C8B-B14F-4D97-AF65-F5344CB8AC3E}">
        <p14:creationId xmlns:p14="http://schemas.microsoft.com/office/powerpoint/2010/main" val="3507471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3697792214"/>
      </p:ext>
    </p:extLst>
  </p:cSld>
  <p:clrMap bg1="lt1" tx1="dk1" bg2="lt2" tx2="dk2" accent1="accent1" accent2="accent2" accent3="accent3" accent4="accent4" accent5="accent5" accent6="accent6" hlink="hlink" folHlink="folHlink"/>
  <p:sldLayoutIdLst>
    <p:sldLayoutId id="2147483712" r:id="rId1"/>
    <p:sldLayoutId id="2147483722" r:id="rId2"/>
    <p:sldLayoutId id="2147483713" r:id="rId3"/>
    <p:sldLayoutId id="2147483714" r:id="rId4"/>
    <p:sldLayoutId id="2147483715" r:id="rId5"/>
    <p:sldLayoutId id="2147483716" r:id="rId6"/>
    <p:sldLayoutId id="2147483717" r:id="rId7"/>
    <p:sldLayoutId id="2147483721" r:id="rId8"/>
    <p:sldLayoutId id="2147483718" r:id="rId9"/>
    <p:sldLayoutId id="2147483719" r:id="rId10"/>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34323412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592959"/>
            <a:ext cx="6858000" cy="314375"/>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404040"/>
              </a:solidFill>
            </a:endParaRPr>
          </a:p>
        </p:txBody>
      </p:sp>
      <p:sp>
        <p:nvSpPr>
          <p:cNvPr id="11" name="TextBox 16"/>
          <p:cNvSpPr txBox="1"/>
          <p:nvPr/>
        </p:nvSpPr>
        <p:spPr>
          <a:xfrm>
            <a:off x="3208047" y="9666111"/>
            <a:ext cx="464006" cy="184666"/>
          </a:xfrm>
          <a:prstGeom prst="rect">
            <a:avLst/>
          </a:prstGeom>
          <a:noFill/>
        </p:spPr>
        <p:txBody>
          <a:bodyPr wrap="square" tIns="0" bIns="0">
            <a:spAutoFit/>
          </a:bodyPr>
          <a:lstStyle/>
          <a:p>
            <a:pPr algn="ctr">
              <a:defRPr/>
            </a:pPr>
            <a:fld id="{0F9AC1C8-10F2-4A77-9A6E-9375F974715F}" type="slidenum">
              <a:rPr lang="en-US" sz="1200">
                <a:solidFill>
                  <a:srgbClr val="404040"/>
                </a:solidFill>
                <a:cs typeface="HGPGothicE" charset="-128"/>
              </a:rPr>
              <a:pPr algn="ctr">
                <a:defRPr/>
              </a:pPr>
              <a:t>‹#›</a:t>
            </a:fld>
            <a:endParaRPr lang="en-US" sz="1200" dirty="0">
              <a:solidFill>
                <a:srgbClr val="404040"/>
              </a:solidFill>
              <a:cs typeface="HGPGothicE" charset="-128"/>
            </a:endParaRPr>
          </a:p>
        </p:txBody>
      </p:sp>
    </p:spTree>
    <p:extLst>
      <p:ext uri="{BB962C8B-B14F-4D97-AF65-F5344CB8AC3E}">
        <p14:creationId xmlns:p14="http://schemas.microsoft.com/office/powerpoint/2010/main" val="10713136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3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9637220"/>
            <a:ext cx="6858000" cy="270113"/>
          </a:xfrm>
          <a:prstGeom prst="rect">
            <a:avLst/>
          </a:prstGeom>
          <a:solidFill>
            <a:srgbClr val="E1EE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11" name="TextBox 16"/>
          <p:cNvSpPr txBox="1"/>
          <p:nvPr/>
        </p:nvSpPr>
        <p:spPr>
          <a:xfrm>
            <a:off x="3196997" y="9679943"/>
            <a:ext cx="464006"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200"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20411978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4.png"/><Relationship Id="rId4" Type="http://schemas.openxmlformats.org/officeDocument/2006/relationships/image" Target="../media/image50.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s://www.e-shien.mext.go.jp/" TargetMode="External"/><Relationship Id="rId7" Type="http://schemas.openxmlformats.org/officeDocument/2006/relationships/slide" Target="slide4.xm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hyperlink" Target="https://www.mext.go.jp/a_menu/shotou/mushouka/1342674.htm" TargetMode="External"/><Relationship Id="rId10" Type="http://schemas.openxmlformats.org/officeDocument/2006/relationships/image" Target="../media/image7.png"/><Relationship Id="rId4" Type="http://schemas.openxmlformats.org/officeDocument/2006/relationships/hyperlink" Target="https://www.mext.go.jp/a_menu/shotou/mushouka/01753.html" TargetMode="Externa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hyperlink" Target="https://www.e-shien.mext.go.jp/"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6"/>
          </p:nvPr>
        </p:nvSpPr>
        <p:spPr>
          <a:xfrm>
            <a:off x="333829" y="3730752"/>
            <a:ext cx="6485180" cy="1686847"/>
          </a:xfrm>
        </p:spPr>
        <p:txBody>
          <a:bodyPr>
            <a:normAutofit fontScale="92500"/>
          </a:bodyPr>
          <a:lstStyle/>
          <a:p>
            <a:r>
              <a:rPr lang="ja-JP" altLang="en-US" sz="2200" dirty="0">
                <a:solidFill>
                  <a:srgbClr val="000000"/>
                </a:solidFill>
              </a:rPr>
              <a:t>高等学校等就学支援金オンライン申請システム　</a:t>
            </a:r>
            <a:r>
              <a:rPr lang="en-US" altLang="ja-JP" sz="2200" dirty="0">
                <a:solidFill>
                  <a:srgbClr val="000000"/>
                </a:solidFill>
              </a:rPr>
              <a:t>e-</a:t>
            </a:r>
            <a:r>
              <a:rPr lang="en-US" altLang="ja-JP" sz="2200" dirty="0" err="1">
                <a:solidFill>
                  <a:srgbClr val="000000"/>
                </a:solidFill>
              </a:rPr>
              <a:t>Shien</a:t>
            </a:r>
            <a:endParaRPr lang="en-US" altLang="ja-JP" sz="2200" dirty="0">
              <a:solidFill>
                <a:srgbClr val="000000"/>
              </a:solidFill>
            </a:endParaRPr>
          </a:p>
          <a:p>
            <a:r>
              <a:rPr kumimoji="1" lang="ja-JP" altLang="en-US" sz="2200" dirty="0">
                <a:solidFill>
                  <a:srgbClr val="000000"/>
                </a:solidFill>
              </a:rPr>
              <a:t>申請者向け利用マニュアル</a:t>
            </a:r>
            <a:endParaRPr kumimoji="1" lang="en-US" altLang="ja-JP" sz="2200" dirty="0">
              <a:solidFill>
                <a:srgbClr val="000000"/>
              </a:solidFill>
            </a:endParaRPr>
          </a:p>
          <a:p>
            <a:endParaRPr lang="en-US" altLang="ja-JP" sz="900" dirty="0">
              <a:solidFill>
                <a:srgbClr val="000000"/>
              </a:solidFill>
            </a:endParaRPr>
          </a:p>
          <a:p>
            <a:r>
              <a:rPr lang="ja-JP" altLang="en-US" sz="2200" dirty="0">
                <a:solidFill>
                  <a:srgbClr val="000000"/>
                </a:solidFill>
              </a:rPr>
              <a:t>③　継続届出編</a:t>
            </a:r>
            <a:endParaRPr kumimoji="1" lang="en-US" altLang="ja-JP" sz="2200" dirty="0">
              <a:solidFill>
                <a:srgbClr val="000000"/>
              </a:solidFill>
            </a:endParaRPr>
          </a:p>
          <a:p>
            <a:endParaRPr lang="en-US" altLang="ja-JP" sz="1800" dirty="0">
              <a:solidFill>
                <a:srgbClr val="000000"/>
              </a:solidFill>
            </a:endParaRPr>
          </a:p>
          <a:p>
            <a:pPr algn="ctr"/>
            <a:r>
              <a:rPr lang="ja-JP" altLang="en-US" sz="1500" dirty="0">
                <a:solidFill>
                  <a:srgbClr val="000000"/>
                </a:solidFill>
              </a:rPr>
              <a:t>毎年</a:t>
            </a:r>
            <a:r>
              <a:rPr lang="en-US" altLang="ja-JP" sz="1500" dirty="0">
                <a:solidFill>
                  <a:srgbClr val="000000"/>
                </a:solidFill>
              </a:rPr>
              <a:t>7</a:t>
            </a:r>
            <a:r>
              <a:rPr lang="ja-JP" altLang="en-US" sz="1500" dirty="0">
                <a:solidFill>
                  <a:srgbClr val="000000"/>
                </a:solidFill>
              </a:rPr>
              <a:t>月頃に、「継続意向登録」「収入状況届出」を行うための専用マニュアルです。</a:t>
            </a:r>
            <a:endParaRPr kumimoji="1" lang="ja-JP" altLang="en-US" sz="1500" dirty="0">
              <a:solidFill>
                <a:srgbClr val="000000"/>
              </a:solidFill>
            </a:endParaRPr>
          </a:p>
        </p:txBody>
      </p:sp>
      <p:sp>
        <p:nvSpPr>
          <p:cNvPr id="4" name="テキスト プレースホルダー 3"/>
          <p:cNvSpPr>
            <a:spLocks noGrp="1"/>
          </p:cNvSpPr>
          <p:nvPr>
            <p:ph type="body" idx="17"/>
          </p:nvPr>
        </p:nvSpPr>
        <p:spPr>
          <a:xfrm>
            <a:off x="0" y="5712257"/>
            <a:ext cx="6858000" cy="663491"/>
          </a:xfrm>
        </p:spPr>
        <p:txBody>
          <a:bodyPr>
            <a:normAutofit/>
          </a:bodyPr>
          <a:lstStyle/>
          <a:p>
            <a:pPr algn="ct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solidFill>
                  <a:srgbClr val="000000"/>
                </a:solidFill>
              </a:rPr>
              <a:t>文部科学省</a:t>
            </a:r>
            <a:endParaRPr lang="en-US" altLang="ja-JP" dirty="0">
              <a:solidFill>
                <a:srgbClr val="000000"/>
              </a:solidFill>
            </a:endParaRPr>
          </a:p>
        </p:txBody>
      </p:sp>
      <p:sp>
        <p:nvSpPr>
          <p:cNvPr id="5" name="正方形/長方形 4"/>
          <p:cNvSpPr/>
          <p:nvPr/>
        </p:nvSpPr>
        <p:spPr>
          <a:xfrm>
            <a:off x="5317958" y="240632"/>
            <a:ext cx="1130968" cy="421105"/>
          </a:xfrm>
          <a:prstGeom prst="rect">
            <a:avLst/>
          </a:prstGeom>
          <a:no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rgbClr val="000000"/>
                </a:solidFill>
                <a:latin typeface="Meiryo UI" panose="020B0604030504040204" pitchFamily="50" charset="-128"/>
                <a:ea typeface="Meiryo UI" panose="020B0604030504040204" pitchFamily="50" charset="-128"/>
              </a:rPr>
              <a:t>暫定版</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281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7578" y="5821251"/>
            <a:ext cx="4492640" cy="2190561"/>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0719" y="1791923"/>
            <a:ext cx="4289777" cy="4029328"/>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194400" y="12204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01205" y="1868516"/>
            <a:ext cx="2124075" cy="14826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個人番号カードをスマートフォン又は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カードリーダライタにかざし、「個人番号カード事前チェック」ボタンをクリックします。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601205" y="4002806"/>
            <a:ext cx="2124000" cy="185532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77800" indent="-88900">
              <a:buFont typeface="Arial" panose="020B0604020202020204" pitchFamily="34" charset="0"/>
              <a:buChar cha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端末（パソコン、スマートフォン等）にマイナポータルアプリをインストールする必要があります。詳細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が不明な場合は、「②新規申請編」マニュアルの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56979" y="174067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756979" y="3860899"/>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5" name="グループ化 74"/>
          <p:cNvGrpSpPr/>
          <p:nvPr/>
        </p:nvGrpSpPr>
        <p:grpSpPr>
          <a:xfrm>
            <a:off x="4645823" y="2075553"/>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5" name="正方形/長方形 24"/>
          <p:cNvSpPr/>
          <p:nvPr/>
        </p:nvSpPr>
        <p:spPr>
          <a:xfrm>
            <a:off x="179344" y="852223"/>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26" name="テキスト ボックス 25"/>
          <p:cNvSpPr txBox="1"/>
          <p:nvPr/>
        </p:nvSpPr>
        <p:spPr>
          <a:xfrm>
            <a:off x="5868716" y="3245717"/>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11</a:t>
            </a:r>
            <a:r>
              <a:rPr lang="ja-JP" altLang="en-US" sz="1200" dirty="0">
                <a:solidFill>
                  <a:srgbClr val="000000"/>
                </a:solidFill>
              </a:rPr>
              <a:t>ページへ</a:t>
            </a:r>
            <a:endParaRPr kumimoji="1" lang="ja-JP" altLang="en-US" sz="1200" dirty="0">
              <a:solidFill>
                <a:srgbClr val="000000"/>
              </a:solidFill>
            </a:endParaRPr>
          </a:p>
        </p:txBody>
      </p:sp>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355" y="3351180"/>
            <a:ext cx="300036" cy="101829"/>
          </a:xfrm>
          <a:prstGeom prst="rect">
            <a:avLst/>
          </a:prstGeom>
        </p:spPr>
      </p:pic>
      <p:pic>
        <p:nvPicPr>
          <p:cNvPr id="5" name="図 4"/>
          <p:cNvPicPr>
            <a:picLocks noChangeAspect="1"/>
          </p:cNvPicPr>
          <p:nvPr/>
        </p:nvPicPr>
        <p:blipFill rotWithShape="1">
          <a:blip r:embed="rId6">
            <a:extLst>
              <a:ext uri="{28A0092B-C50C-407E-A947-70E740481C1C}">
                <a14:useLocalDpi xmlns:a14="http://schemas.microsoft.com/office/drawing/2010/main" val="0"/>
              </a:ext>
            </a:extLst>
          </a:blip>
          <a:srcRect l="22784" t="28015" r="21661" b="28545"/>
          <a:stretch/>
        </p:blipFill>
        <p:spPr>
          <a:xfrm>
            <a:off x="217578" y="3019626"/>
            <a:ext cx="4276640" cy="4416224"/>
          </a:xfrm>
          <a:prstGeom prst="rect">
            <a:avLst/>
          </a:prstGeom>
        </p:spPr>
      </p:pic>
      <p:pic>
        <p:nvPicPr>
          <p:cNvPr id="39" name="図 38"/>
          <p:cNvPicPr>
            <a:picLocks noChangeAspect="1"/>
          </p:cNvPicPr>
          <p:nvPr/>
        </p:nvPicPr>
        <p:blipFill rotWithShape="1">
          <a:blip r:embed="rId6">
            <a:extLst>
              <a:ext uri="{28A0092B-C50C-407E-A947-70E740481C1C}">
                <a14:useLocalDpi xmlns:a14="http://schemas.microsoft.com/office/drawing/2010/main" val="0"/>
              </a:ext>
            </a:extLst>
          </a:blip>
          <a:srcRect l="22784" t="58368" r="21661" b="8232"/>
          <a:stretch/>
        </p:blipFill>
        <p:spPr>
          <a:xfrm>
            <a:off x="217578" y="5227738"/>
            <a:ext cx="4276640" cy="3395562"/>
          </a:xfrm>
          <a:prstGeom prst="rect">
            <a:avLst/>
          </a:prstGeom>
        </p:spPr>
      </p:pic>
      <p:sp>
        <p:nvSpPr>
          <p:cNvPr id="38" name="フローチャート: せん孔テープ 37"/>
          <p:cNvSpPr/>
          <p:nvPr/>
        </p:nvSpPr>
        <p:spPr>
          <a:xfrm>
            <a:off x="290495" y="5103980"/>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正方形/長方形 70"/>
          <p:cNvSpPr/>
          <p:nvPr/>
        </p:nvSpPr>
        <p:spPr>
          <a:xfrm>
            <a:off x="575970" y="7169940"/>
            <a:ext cx="751860" cy="3295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2" name="グループ化 71"/>
          <p:cNvGrpSpPr/>
          <p:nvPr/>
        </p:nvGrpSpPr>
        <p:grpSpPr>
          <a:xfrm>
            <a:off x="375618" y="6888207"/>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27" name="図 26"/>
          <p:cNvPicPr>
            <a:picLocks noChangeAspect="1"/>
          </p:cNvPicPr>
          <p:nvPr/>
        </p:nvPicPr>
        <p:blipFill rotWithShape="1">
          <a:blip r:embed="rId3">
            <a:extLst>
              <a:ext uri="{28A0092B-C50C-407E-A947-70E740481C1C}">
                <a14:useLocalDpi xmlns:a14="http://schemas.microsoft.com/office/drawing/2010/main" val="0"/>
              </a:ext>
            </a:extLst>
          </a:blip>
          <a:srcRect t="70727"/>
          <a:stretch/>
        </p:blipFill>
        <p:spPr>
          <a:xfrm>
            <a:off x="264847" y="8719254"/>
            <a:ext cx="4492640" cy="641247"/>
          </a:xfrm>
          <a:prstGeom prst="rect">
            <a:avLst/>
          </a:prstGeom>
        </p:spPr>
      </p:pic>
    </p:spTree>
    <p:extLst>
      <p:ext uri="{BB962C8B-B14F-4D97-AF65-F5344CB8AC3E}">
        <p14:creationId xmlns:p14="http://schemas.microsoft.com/office/powerpoint/2010/main" val="426026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949B2FC5-0462-4F52-B438-02C45111AC78}"/>
              </a:ext>
            </a:extLst>
          </p:cNvPr>
          <p:cNvSpPr/>
          <p:nvPr/>
        </p:nvSpPr>
        <p:spPr>
          <a:xfrm>
            <a:off x="4468834" y="7478651"/>
            <a:ext cx="2272814" cy="211390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券面事項入力補助用パスワードは、個人番号カードを市区町村窓口で受け取った際に設定した、</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桁の数字です。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793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正しいパスワードを入力してもエラーが出る場合、入力した保護者等の生年月日に誤りがある可能性があります。「キャンセル」をクリックし、前画面に戻って生年月日を確認してください。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pPr>
              <a:tabLst>
                <a:tab pos="1346200" algn="l"/>
              </a:tabLst>
            </a:pPr>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zh-CN" altLang="en-US" dirty="0">
                <a:solidFill>
                  <a:srgbClr val="000000"/>
                </a:solidFill>
              </a:rPr>
              <a:t>収入状況</a:t>
            </a:r>
            <a:r>
              <a:rPr lang="ja-JP" altLang="en-US" dirty="0">
                <a:solidFill>
                  <a:srgbClr val="000000"/>
                </a:solidFill>
              </a:rPr>
              <a:t>の</a:t>
            </a:r>
            <a:r>
              <a:rPr lang="zh-CN" altLang="en-US" dirty="0">
                <a:solidFill>
                  <a:srgbClr val="000000"/>
                </a:solidFill>
              </a:rPr>
              <a:t>届出</a:t>
            </a:r>
            <a:r>
              <a:rPr lang="ja-JP" altLang="en-US" dirty="0">
                <a:solidFill>
                  <a:srgbClr val="000000"/>
                </a:solidFill>
              </a:rPr>
              <a:t>をする</a:t>
            </a:r>
          </a:p>
        </p:txBody>
      </p:sp>
      <p:sp>
        <p:nvSpPr>
          <p:cNvPr id="24" name="正方形/長方形 23"/>
          <p:cNvSpPr/>
          <p:nvPr/>
        </p:nvSpPr>
        <p:spPr>
          <a:xfrm>
            <a:off x="264682" y="743961"/>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23" name="正方形/長方形 22"/>
          <p:cNvSpPr/>
          <p:nvPr/>
        </p:nvSpPr>
        <p:spPr>
          <a:xfrm>
            <a:off x="192754" y="107026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pic>
        <p:nvPicPr>
          <p:cNvPr id="79" name="図 78">
            <a:extLst>
              <a:ext uri="{FF2B5EF4-FFF2-40B4-BE49-F238E27FC236}">
                <a16:creationId xmlns:a16="http://schemas.microsoft.com/office/drawing/2014/main" id="{E172DA47-345D-486D-A8D2-607CE529B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78" y="5993816"/>
            <a:ext cx="3651629" cy="2905674"/>
          </a:xfrm>
          <a:prstGeom prst="rect">
            <a:avLst/>
          </a:prstGeom>
        </p:spPr>
      </p:pic>
      <p:sp>
        <p:nvSpPr>
          <p:cNvPr id="80" name="正方形/長方形 79">
            <a:extLst>
              <a:ext uri="{FF2B5EF4-FFF2-40B4-BE49-F238E27FC236}">
                <a16:creationId xmlns:a16="http://schemas.microsoft.com/office/drawing/2014/main" id="{7F2BE082-288D-4C4D-8738-94669F28D5C0}"/>
              </a:ext>
            </a:extLst>
          </p:cNvPr>
          <p:cNvSpPr/>
          <p:nvPr/>
        </p:nvSpPr>
        <p:spPr>
          <a:xfrm>
            <a:off x="192754" y="5494944"/>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81" name="正方形/長方形 80">
            <a:extLst>
              <a:ext uri="{FF2B5EF4-FFF2-40B4-BE49-F238E27FC236}">
                <a16:creationId xmlns:a16="http://schemas.microsoft.com/office/drawing/2014/main" id="{34202D15-4D40-4EA8-A4EB-6DB791D3804D}"/>
              </a:ext>
            </a:extLst>
          </p:cNvPr>
          <p:cNvSpPr/>
          <p:nvPr/>
        </p:nvSpPr>
        <p:spPr>
          <a:xfrm>
            <a:off x="4468834" y="6069319"/>
            <a:ext cx="2272814" cy="119868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個人番号カードの券面事項入力補助用パスワードを入力します。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a:extLst>
              <a:ext uri="{FF2B5EF4-FFF2-40B4-BE49-F238E27FC236}">
                <a16:creationId xmlns:a16="http://schemas.microsoft.com/office/drawing/2014/main" id="{029D1980-F887-4B80-9245-3BDDB6436B6B}"/>
              </a:ext>
            </a:extLst>
          </p:cNvPr>
          <p:cNvSpPr/>
          <p:nvPr/>
        </p:nvSpPr>
        <p:spPr>
          <a:xfrm>
            <a:off x="1808448" y="7170152"/>
            <a:ext cx="386462" cy="13812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角丸四角形 28">
            <a:extLst>
              <a:ext uri="{FF2B5EF4-FFF2-40B4-BE49-F238E27FC236}">
                <a16:creationId xmlns:a16="http://schemas.microsoft.com/office/drawing/2014/main" id="{6EEE5755-AAEB-417D-B30F-0D2B81814BFF}"/>
              </a:ext>
            </a:extLst>
          </p:cNvPr>
          <p:cNvSpPr/>
          <p:nvPr/>
        </p:nvSpPr>
        <p:spPr>
          <a:xfrm>
            <a:off x="4630895" y="5933010"/>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29">
            <a:extLst>
              <a:ext uri="{FF2B5EF4-FFF2-40B4-BE49-F238E27FC236}">
                <a16:creationId xmlns:a16="http://schemas.microsoft.com/office/drawing/2014/main" id="{B01EF1C9-53DD-4CE4-B8CD-7282A2A46279}"/>
              </a:ext>
            </a:extLst>
          </p:cNvPr>
          <p:cNvSpPr/>
          <p:nvPr/>
        </p:nvSpPr>
        <p:spPr>
          <a:xfrm>
            <a:off x="4630895" y="7358633"/>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6" name="グループ化 85">
            <a:extLst>
              <a:ext uri="{FF2B5EF4-FFF2-40B4-BE49-F238E27FC236}">
                <a16:creationId xmlns:a16="http://schemas.microsoft.com/office/drawing/2014/main" id="{5068F4A5-8FB5-4BF4-980F-7C5888F61B30}"/>
              </a:ext>
            </a:extLst>
          </p:cNvPr>
          <p:cNvGrpSpPr/>
          <p:nvPr/>
        </p:nvGrpSpPr>
        <p:grpSpPr>
          <a:xfrm>
            <a:off x="4516231" y="6819053"/>
            <a:ext cx="198178" cy="281733"/>
            <a:chOff x="4707498" y="2754060"/>
            <a:chExt cx="198178" cy="281733"/>
          </a:xfrm>
        </p:grpSpPr>
        <p:sp>
          <p:nvSpPr>
            <p:cNvPr id="87" name="円/楕円 61">
              <a:extLst>
                <a:ext uri="{FF2B5EF4-FFF2-40B4-BE49-F238E27FC236}">
                  <a16:creationId xmlns:a16="http://schemas.microsoft.com/office/drawing/2014/main" id="{48BF5549-F785-45D7-81FD-D35229A29C7F}"/>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8" name="コンテンツ プレースホルダー 2">
              <a:extLst>
                <a:ext uri="{FF2B5EF4-FFF2-40B4-BE49-F238E27FC236}">
                  <a16:creationId xmlns:a16="http://schemas.microsoft.com/office/drawing/2014/main" id="{214334D5-2EFC-49D5-AF11-D7F2B3BDDBA2}"/>
                </a:ext>
              </a:extLst>
            </p:cNvPr>
            <p:cNvSpPr txBox="1">
              <a:spLocks/>
            </p:cNvSpPr>
            <p:nvPr/>
          </p:nvSpPr>
          <p:spPr>
            <a:xfrm>
              <a:off x="4763587" y="2754060"/>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89" name="グループ化 88">
            <a:extLst>
              <a:ext uri="{FF2B5EF4-FFF2-40B4-BE49-F238E27FC236}">
                <a16:creationId xmlns:a16="http://schemas.microsoft.com/office/drawing/2014/main" id="{C8D14647-35C3-409B-9EA4-E0222CAF9F71}"/>
              </a:ext>
            </a:extLst>
          </p:cNvPr>
          <p:cNvGrpSpPr/>
          <p:nvPr/>
        </p:nvGrpSpPr>
        <p:grpSpPr>
          <a:xfrm>
            <a:off x="2207239" y="7010075"/>
            <a:ext cx="209880" cy="281733"/>
            <a:chOff x="4707498" y="1706457"/>
            <a:chExt cx="198178" cy="281733"/>
          </a:xfrm>
        </p:grpSpPr>
        <p:sp>
          <p:nvSpPr>
            <p:cNvPr id="90" name="円/楕円 129">
              <a:extLst>
                <a:ext uri="{FF2B5EF4-FFF2-40B4-BE49-F238E27FC236}">
                  <a16:creationId xmlns:a16="http://schemas.microsoft.com/office/drawing/2014/main" id="{8DC73AE7-96F5-4300-AE0A-7AF2D6B6E4A3}"/>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1" name="コンテンツ プレースホルダー 2">
              <a:extLst>
                <a:ext uri="{FF2B5EF4-FFF2-40B4-BE49-F238E27FC236}">
                  <a16:creationId xmlns:a16="http://schemas.microsoft.com/office/drawing/2014/main" id="{2060F170-12BB-4F3D-BD81-73F83884CDF0}"/>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92" name="グループ化 91">
            <a:extLst>
              <a:ext uri="{FF2B5EF4-FFF2-40B4-BE49-F238E27FC236}">
                <a16:creationId xmlns:a16="http://schemas.microsoft.com/office/drawing/2014/main" id="{42B54762-6DC5-41D8-9A10-D923DE2E5025}"/>
              </a:ext>
            </a:extLst>
          </p:cNvPr>
          <p:cNvGrpSpPr/>
          <p:nvPr/>
        </p:nvGrpSpPr>
        <p:grpSpPr>
          <a:xfrm>
            <a:off x="4504293" y="6177648"/>
            <a:ext cx="209880" cy="281733"/>
            <a:chOff x="4707498" y="1706457"/>
            <a:chExt cx="198178" cy="281733"/>
          </a:xfrm>
        </p:grpSpPr>
        <p:sp>
          <p:nvSpPr>
            <p:cNvPr id="93" name="円/楕円 129">
              <a:extLst>
                <a:ext uri="{FF2B5EF4-FFF2-40B4-BE49-F238E27FC236}">
                  <a16:creationId xmlns:a16="http://schemas.microsoft.com/office/drawing/2014/main" id="{0BBB1BC2-7956-4CAE-AA99-1453AA9F31D7}"/>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4" name="コンテンツ プレースホルダー 2">
              <a:extLst>
                <a:ext uri="{FF2B5EF4-FFF2-40B4-BE49-F238E27FC236}">
                  <a16:creationId xmlns:a16="http://schemas.microsoft.com/office/drawing/2014/main" id="{539D682A-72EB-41EB-A3B1-537B5E72BD9E}"/>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95" name="正方形/長方形 94">
            <a:extLst>
              <a:ext uri="{FF2B5EF4-FFF2-40B4-BE49-F238E27FC236}">
                <a16:creationId xmlns:a16="http://schemas.microsoft.com/office/drawing/2014/main" id="{30E50132-D85C-43CB-9A4A-CF9948DB730F}"/>
              </a:ext>
            </a:extLst>
          </p:cNvPr>
          <p:cNvSpPr/>
          <p:nvPr/>
        </p:nvSpPr>
        <p:spPr>
          <a:xfrm>
            <a:off x="1615216" y="7402982"/>
            <a:ext cx="341567" cy="15294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6" name="グループ化 95">
            <a:extLst>
              <a:ext uri="{FF2B5EF4-FFF2-40B4-BE49-F238E27FC236}">
                <a16:creationId xmlns:a16="http://schemas.microsoft.com/office/drawing/2014/main" id="{2399C030-63BC-4265-92A7-D55D33E0396B}"/>
              </a:ext>
            </a:extLst>
          </p:cNvPr>
          <p:cNvGrpSpPr/>
          <p:nvPr/>
        </p:nvGrpSpPr>
        <p:grpSpPr>
          <a:xfrm>
            <a:off x="1362042" y="7353195"/>
            <a:ext cx="198178" cy="281733"/>
            <a:chOff x="4707498" y="2767507"/>
            <a:chExt cx="198178" cy="281733"/>
          </a:xfrm>
        </p:grpSpPr>
        <p:sp>
          <p:nvSpPr>
            <p:cNvPr id="97" name="円/楕円 61">
              <a:extLst>
                <a:ext uri="{FF2B5EF4-FFF2-40B4-BE49-F238E27FC236}">
                  <a16:creationId xmlns:a16="http://schemas.microsoft.com/office/drawing/2014/main" id="{9A39196B-3ABA-48DB-9085-C491813C61CA}"/>
                </a:ext>
              </a:extLst>
            </p:cNvPr>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8" name="コンテンツ プレースホルダー 2">
              <a:extLst>
                <a:ext uri="{FF2B5EF4-FFF2-40B4-BE49-F238E27FC236}">
                  <a16:creationId xmlns:a16="http://schemas.microsoft.com/office/drawing/2014/main" id="{E9A30ED6-4ED6-4293-9F80-E41DFFB6C5D4}"/>
                </a:ext>
              </a:extLst>
            </p:cNvPr>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99" name="正方形/長方形 98">
            <a:extLst>
              <a:ext uri="{FF2B5EF4-FFF2-40B4-BE49-F238E27FC236}">
                <a16:creationId xmlns:a16="http://schemas.microsoft.com/office/drawing/2014/main" id="{809305E2-9DEA-4243-AF8A-DBD4A80FFD06}"/>
              </a:ext>
            </a:extLst>
          </p:cNvPr>
          <p:cNvSpPr/>
          <p:nvPr/>
        </p:nvSpPr>
        <p:spPr>
          <a:xfrm>
            <a:off x="1003075" y="6957892"/>
            <a:ext cx="1986271" cy="43124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00" name="グループ化 99">
            <a:extLst>
              <a:ext uri="{FF2B5EF4-FFF2-40B4-BE49-F238E27FC236}">
                <a16:creationId xmlns:a16="http://schemas.microsoft.com/office/drawing/2014/main" id="{94001BDE-9883-4A43-89C0-CA00F584AEA6}"/>
              </a:ext>
            </a:extLst>
          </p:cNvPr>
          <p:cNvGrpSpPr/>
          <p:nvPr/>
        </p:nvGrpSpPr>
        <p:grpSpPr>
          <a:xfrm>
            <a:off x="871770" y="6670662"/>
            <a:ext cx="198178" cy="281733"/>
            <a:chOff x="1417887" y="6988436"/>
            <a:chExt cx="198178" cy="281733"/>
          </a:xfrm>
        </p:grpSpPr>
        <p:sp>
          <p:nvSpPr>
            <p:cNvPr id="101" name="円/楕円 99">
              <a:extLst>
                <a:ext uri="{FF2B5EF4-FFF2-40B4-BE49-F238E27FC236}">
                  <a16:creationId xmlns:a16="http://schemas.microsoft.com/office/drawing/2014/main" id="{96D3D24B-0BEC-4BAE-BA1D-59F017189D0E}"/>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2" name="コンテンツ プレースホルダー 2">
              <a:extLst>
                <a:ext uri="{FF2B5EF4-FFF2-40B4-BE49-F238E27FC236}">
                  <a16:creationId xmlns:a16="http://schemas.microsoft.com/office/drawing/2014/main" id="{76B0EA26-BEF7-4135-A443-07404A507055}"/>
                </a:ext>
              </a:extLst>
            </p:cNvPr>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03" name="グループ化 102">
            <a:extLst>
              <a:ext uri="{FF2B5EF4-FFF2-40B4-BE49-F238E27FC236}">
                <a16:creationId xmlns:a16="http://schemas.microsoft.com/office/drawing/2014/main" id="{0C44EF0B-2C49-4E72-9E97-3F91DA395B61}"/>
              </a:ext>
            </a:extLst>
          </p:cNvPr>
          <p:cNvGrpSpPr/>
          <p:nvPr/>
        </p:nvGrpSpPr>
        <p:grpSpPr>
          <a:xfrm>
            <a:off x="4509148" y="7617280"/>
            <a:ext cx="198178" cy="281733"/>
            <a:chOff x="1417887" y="6988436"/>
            <a:chExt cx="198178" cy="281733"/>
          </a:xfrm>
        </p:grpSpPr>
        <p:sp>
          <p:nvSpPr>
            <p:cNvPr id="104" name="円/楕円 99">
              <a:extLst>
                <a:ext uri="{FF2B5EF4-FFF2-40B4-BE49-F238E27FC236}">
                  <a16:creationId xmlns:a16="http://schemas.microsoft.com/office/drawing/2014/main" id="{A2194758-B1A2-4631-AAC7-77E2EC29E801}"/>
                </a:ext>
              </a:extLst>
            </p:cNvPr>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5" name="コンテンツ プレースホルダー 2">
              <a:extLst>
                <a:ext uri="{FF2B5EF4-FFF2-40B4-BE49-F238E27FC236}">
                  <a16:creationId xmlns:a16="http://schemas.microsoft.com/office/drawing/2014/main" id="{B5183C24-85B0-40C4-9D6D-1535012D3EB7}"/>
                </a:ext>
              </a:extLst>
            </p:cNvPr>
            <p:cNvSpPr txBox="1">
              <a:spLocks/>
            </p:cNvSpPr>
            <p:nvPr/>
          </p:nvSpPr>
          <p:spPr>
            <a:xfrm>
              <a:off x="1474899"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12" name="図 111"/>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a:xfrm>
            <a:off x="3018355" y="6541299"/>
            <a:ext cx="532933" cy="297321"/>
          </a:xfrm>
          <a:prstGeom prst="rect">
            <a:avLst/>
          </a:prstGeom>
        </p:spPr>
      </p:pic>
      <p:sp>
        <p:nvSpPr>
          <p:cNvPr id="119" name="テキスト ボックス 118"/>
          <p:cNvSpPr txBox="1"/>
          <p:nvPr/>
        </p:nvSpPr>
        <p:spPr>
          <a:xfrm>
            <a:off x="5830638" y="7133270"/>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12</a:t>
            </a:r>
            <a:r>
              <a:rPr lang="ja-JP" altLang="en-US" sz="1200" dirty="0">
                <a:solidFill>
                  <a:srgbClr val="000000"/>
                </a:solidFill>
              </a:rPr>
              <a:t>ページへ</a:t>
            </a:r>
            <a:endParaRPr kumimoji="1" lang="ja-JP" altLang="en-US" sz="1200" dirty="0">
              <a:solidFill>
                <a:srgbClr val="000000"/>
              </a:solidFill>
            </a:endParaRPr>
          </a:p>
        </p:txBody>
      </p:sp>
      <p:sp>
        <p:nvSpPr>
          <p:cNvPr id="57" name="正方形/長方形 56"/>
          <p:cNvSpPr/>
          <p:nvPr/>
        </p:nvSpPr>
        <p:spPr>
          <a:xfrm>
            <a:off x="4468833" y="1670165"/>
            <a:ext cx="2274136" cy="2077156"/>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スマートフォンを直接、個人番号カードの上にかざします。（左側上図参照）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82563"/>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カードリーダライタをパソコンに接続し、個人番号カードをかざして、「次へ」ボタンをクリックします。（左側下図参照）</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625264" y="1551844"/>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4507412" y="1774522"/>
            <a:ext cx="209880" cy="281733"/>
            <a:chOff x="4707498" y="1706457"/>
            <a:chExt cx="198178" cy="281733"/>
          </a:xfrm>
        </p:grpSpPr>
        <p:sp>
          <p:nvSpPr>
            <p:cNvPr id="60"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2" name="正方形/長方形 61"/>
          <p:cNvSpPr/>
          <p:nvPr/>
        </p:nvSpPr>
        <p:spPr>
          <a:xfrm>
            <a:off x="4472470" y="4070353"/>
            <a:ext cx="2269178" cy="1192935"/>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936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うまく読み取れない場合は</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68288" indent="-92075">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一度スマートフォンを離し、再度近づけてください。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8288" indent="-92075">
              <a:buFont typeface="Arial" panose="020B0604020202020204" pitchFamily="34" charset="0"/>
              <a:buChar char="•"/>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カードリーダライタの接続を確認してください。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630895" y="391126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2" name="図 51"/>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18380" y="3747321"/>
            <a:ext cx="3311086" cy="1615246"/>
          </a:xfrm>
          <a:prstGeom prst="rect">
            <a:avLst/>
          </a:prstGeom>
        </p:spPr>
      </p:pic>
      <p:sp>
        <p:nvSpPr>
          <p:cNvPr id="56" name="正方形/長方形 55"/>
          <p:cNvSpPr/>
          <p:nvPr/>
        </p:nvSpPr>
        <p:spPr>
          <a:xfrm>
            <a:off x="3621318" y="5208574"/>
            <a:ext cx="216598" cy="15269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3" name="図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333" y="1792637"/>
            <a:ext cx="1247110" cy="1704086"/>
          </a:xfrm>
          <a:prstGeom prst="rect">
            <a:avLst/>
          </a:prstGeom>
          <a:ln>
            <a:solidFill>
              <a:schemeClr val="tx1"/>
            </a:solidFill>
          </a:ln>
        </p:spPr>
      </p:pic>
      <p:pic>
        <p:nvPicPr>
          <p:cNvPr id="64" name="図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0946" y="1785210"/>
            <a:ext cx="1269911" cy="1706324"/>
          </a:xfrm>
          <a:prstGeom prst="rect">
            <a:avLst/>
          </a:prstGeom>
          <a:ln>
            <a:solidFill>
              <a:schemeClr val="tx1"/>
            </a:solidFill>
          </a:ln>
        </p:spPr>
      </p:pic>
      <p:sp>
        <p:nvSpPr>
          <p:cNvPr id="65" name="正方形/長方形 64"/>
          <p:cNvSpPr/>
          <p:nvPr/>
        </p:nvSpPr>
        <p:spPr>
          <a:xfrm>
            <a:off x="223489" y="1595920"/>
            <a:ext cx="3643833" cy="379889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100583" y="2369463"/>
            <a:ext cx="209880" cy="281733"/>
            <a:chOff x="4707498" y="1706457"/>
            <a:chExt cx="198178" cy="281733"/>
          </a:xfrm>
        </p:grpSpPr>
        <p:sp>
          <p:nvSpPr>
            <p:cNvPr id="68"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70" name="正方形/長方形 69"/>
          <p:cNvSpPr/>
          <p:nvPr/>
        </p:nvSpPr>
        <p:spPr>
          <a:xfrm>
            <a:off x="264682" y="1639892"/>
            <a:ext cx="1234249" cy="273369"/>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スマートフォンの場合</a:t>
            </a:r>
          </a:p>
        </p:txBody>
      </p:sp>
      <p:sp>
        <p:nvSpPr>
          <p:cNvPr id="71" name="正方形/長方形 70"/>
          <p:cNvSpPr/>
          <p:nvPr/>
        </p:nvSpPr>
        <p:spPr>
          <a:xfrm>
            <a:off x="264682" y="3636619"/>
            <a:ext cx="1234249" cy="291394"/>
          </a:xfrm>
          <a:prstGeom prst="rect">
            <a:avLst/>
          </a:prstGeom>
          <a:solidFill>
            <a:schemeClr val="bg1"/>
          </a:solidFill>
          <a:ln w="19050">
            <a:solidFill>
              <a:schemeClr val="tx1"/>
            </a:solidFill>
            <a:prstDash val="solid"/>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p>
        </p:txBody>
      </p:sp>
    </p:spTree>
    <p:extLst>
      <p:ext uri="{BB962C8B-B14F-4D97-AF65-F5344CB8AC3E}">
        <p14:creationId xmlns:p14="http://schemas.microsoft.com/office/powerpoint/2010/main" val="411653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zh-CN" altLang="en-US" dirty="0">
                <a:solidFill>
                  <a:srgbClr val="000000"/>
                </a:solidFill>
              </a:rPr>
              <a:t>収入状況</a:t>
            </a:r>
            <a:r>
              <a:rPr lang="ja-JP" altLang="en-US" dirty="0">
                <a:solidFill>
                  <a:srgbClr val="000000"/>
                </a:solidFill>
              </a:rPr>
              <a:t>の</a:t>
            </a:r>
            <a:r>
              <a:rPr lang="zh-CN" altLang="en-US" dirty="0">
                <a:solidFill>
                  <a:srgbClr val="000000"/>
                </a:solidFill>
              </a:rPr>
              <a:t>届出</a:t>
            </a:r>
            <a:r>
              <a:rPr lang="ja-JP" altLang="en-US" dirty="0">
                <a:solidFill>
                  <a:srgbClr val="000000"/>
                </a:solidFill>
              </a:rPr>
              <a:t>をする</a:t>
            </a:r>
          </a:p>
        </p:txBody>
      </p:sp>
      <p:sp>
        <p:nvSpPr>
          <p:cNvPr id="31" name="正方形/長方形 30"/>
          <p:cNvSpPr/>
          <p:nvPr/>
        </p:nvSpPr>
        <p:spPr>
          <a:xfrm>
            <a:off x="264682" y="841935"/>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39" name="正方形/長方形 38"/>
          <p:cNvSpPr/>
          <p:nvPr/>
        </p:nvSpPr>
        <p:spPr>
          <a:xfrm>
            <a:off x="192754" y="117891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478300" y="1789609"/>
            <a:ext cx="2276669" cy="76695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「マイナポータルから自己情報を取得する」ボタンをクリックします。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41193" y="1661373"/>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 name="グループ化 47"/>
          <p:cNvGrpSpPr/>
          <p:nvPr/>
        </p:nvGrpSpPr>
        <p:grpSpPr>
          <a:xfrm>
            <a:off x="4513281" y="1943012"/>
            <a:ext cx="209880" cy="281733"/>
            <a:chOff x="4707498" y="1706457"/>
            <a:chExt cx="198178" cy="281733"/>
          </a:xfrm>
        </p:grpSpPr>
        <p:sp>
          <p:nvSpPr>
            <p:cNvPr id="49"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200" dirty="0">
                  <a:solidFill>
                    <a:schemeClr val="bg1"/>
                  </a:solidFill>
                </a:rPr>
                <a:t>1</a:t>
              </a:r>
            </a:p>
          </p:txBody>
        </p:sp>
      </p:grpSp>
      <p:sp>
        <p:nvSpPr>
          <p:cNvPr id="46" name="正方形/長方形 45">
            <a:extLst>
              <a:ext uri="{FF2B5EF4-FFF2-40B4-BE49-F238E27FC236}">
                <a16:creationId xmlns:a16="http://schemas.microsoft.com/office/drawing/2014/main" id="{2C8F0082-36E0-4459-B2D1-CB396C5D7286}"/>
              </a:ext>
            </a:extLst>
          </p:cNvPr>
          <p:cNvSpPr/>
          <p:nvPr/>
        </p:nvSpPr>
        <p:spPr>
          <a:xfrm>
            <a:off x="192754" y="639714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(5/9)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47" name="正方形/長方形 46">
            <a:extLst>
              <a:ext uri="{FF2B5EF4-FFF2-40B4-BE49-F238E27FC236}">
                <a16:creationId xmlns:a16="http://schemas.microsoft.com/office/drawing/2014/main" id="{B1125247-C57F-45EE-8E6A-507A5C82F2B1}"/>
              </a:ext>
            </a:extLst>
          </p:cNvPr>
          <p:cNvSpPr/>
          <p:nvPr/>
        </p:nvSpPr>
        <p:spPr>
          <a:xfrm>
            <a:off x="4418520" y="7008264"/>
            <a:ext cx="2326162" cy="123348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内容を確認し、「次へ」ボタンをクリックします。その後、再度個人番号カードを読み取ります。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28">
            <a:extLst>
              <a:ext uri="{FF2B5EF4-FFF2-40B4-BE49-F238E27FC236}">
                <a16:creationId xmlns:a16="http://schemas.microsoft.com/office/drawing/2014/main" id="{CF4317A3-7199-4659-8622-726D8BFCE9A5}"/>
              </a:ext>
            </a:extLst>
          </p:cNvPr>
          <p:cNvSpPr/>
          <p:nvPr/>
        </p:nvSpPr>
        <p:spPr>
          <a:xfrm>
            <a:off x="4574951" y="688041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7" name="グループ化 56">
            <a:extLst>
              <a:ext uri="{FF2B5EF4-FFF2-40B4-BE49-F238E27FC236}">
                <a16:creationId xmlns:a16="http://schemas.microsoft.com/office/drawing/2014/main" id="{34642301-059E-469E-B875-A2FC3FA34344}"/>
              </a:ext>
            </a:extLst>
          </p:cNvPr>
          <p:cNvGrpSpPr/>
          <p:nvPr/>
        </p:nvGrpSpPr>
        <p:grpSpPr>
          <a:xfrm>
            <a:off x="4457099" y="7220198"/>
            <a:ext cx="209880" cy="281733"/>
            <a:chOff x="4707498" y="1706457"/>
            <a:chExt cx="198178" cy="281733"/>
          </a:xfrm>
        </p:grpSpPr>
        <p:sp>
          <p:nvSpPr>
            <p:cNvPr id="65" name="円/楕円 129">
              <a:extLst>
                <a:ext uri="{FF2B5EF4-FFF2-40B4-BE49-F238E27FC236}">
                  <a16:creationId xmlns:a16="http://schemas.microsoft.com/office/drawing/2014/main" id="{3464DF0E-794E-4468-8473-BFB0D83EAFA4}"/>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a:extLst>
                <a:ext uri="{FF2B5EF4-FFF2-40B4-BE49-F238E27FC236}">
                  <a16:creationId xmlns:a16="http://schemas.microsoft.com/office/drawing/2014/main" id="{D8A0D816-408D-4A26-9727-B7E5D48AF4C7}"/>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67" name="正方形/長方形 66">
            <a:extLst>
              <a:ext uri="{FF2B5EF4-FFF2-40B4-BE49-F238E27FC236}">
                <a16:creationId xmlns:a16="http://schemas.microsoft.com/office/drawing/2014/main" id="{12671A7A-C599-44A8-900F-B6047268F6AD}"/>
              </a:ext>
            </a:extLst>
          </p:cNvPr>
          <p:cNvSpPr/>
          <p:nvPr/>
        </p:nvSpPr>
        <p:spPr>
          <a:xfrm>
            <a:off x="4415486" y="8574133"/>
            <a:ext cx="2326162" cy="102801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93663">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個人番号カードの読み取りについては、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30">
            <a:extLst>
              <a:ext uri="{FF2B5EF4-FFF2-40B4-BE49-F238E27FC236}">
                <a16:creationId xmlns:a16="http://schemas.microsoft.com/office/drawing/2014/main" id="{32F8D198-C5E3-4988-AF37-95EC3F0D2B90}"/>
              </a:ext>
            </a:extLst>
          </p:cNvPr>
          <p:cNvSpPr/>
          <p:nvPr/>
        </p:nvSpPr>
        <p:spPr>
          <a:xfrm>
            <a:off x="4630895" y="841504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862195" y="810596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13</a:t>
            </a:r>
            <a:r>
              <a:rPr lang="ja-JP" altLang="en-US" sz="1200" dirty="0">
                <a:solidFill>
                  <a:srgbClr val="000000"/>
                </a:solidFill>
              </a:rPr>
              <a:t>ページへ</a:t>
            </a:r>
            <a:endParaRPr kumimoji="1" lang="ja-JP" altLang="en-US" sz="1200" dirty="0">
              <a:solidFill>
                <a:srgbClr val="000000"/>
              </a:solidFill>
            </a:endParaRPr>
          </a:p>
        </p:txBody>
      </p:sp>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2" y="7155032"/>
            <a:ext cx="4101303" cy="2061981"/>
          </a:xfrm>
          <a:prstGeom prst="rect">
            <a:avLst/>
          </a:prstGeom>
          <a:ln>
            <a:solidFill>
              <a:schemeClr val="tx1"/>
            </a:solidFill>
          </a:ln>
        </p:spPr>
      </p:pic>
      <p:sp>
        <p:nvSpPr>
          <p:cNvPr id="58" name="正方形/長方形 57">
            <a:extLst>
              <a:ext uri="{FF2B5EF4-FFF2-40B4-BE49-F238E27FC236}">
                <a16:creationId xmlns:a16="http://schemas.microsoft.com/office/drawing/2014/main" id="{F2AAE0E9-4CA4-4E0A-A36E-2F53E1CFAFE4}"/>
              </a:ext>
            </a:extLst>
          </p:cNvPr>
          <p:cNvSpPr/>
          <p:nvPr/>
        </p:nvSpPr>
        <p:spPr>
          <a:xfrm>
            <a:off x="4057165" y="8438787"/>
            <a:ext cx="204537" cy="1592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9" name="グループ化 58">
            <a:extLst>
              <a:ext uri="{FF2B5EF4-FFF2-40B4-BE49-F238E27FC236}">
                <a16:creationId xmlns:a16="http://schemas.microsoft.com/office/drawing/2014/main" id="{E7CC889B-41A0-465C-AB62-E77D433DA20A}"/>
              </a:ext>
            </a:extLst>
          </p:cNvPr>
          <p:cNvGrpSpPr/>
          <p:nvPr/>
        </p:nvGrpSpPr>
        <p:grpSpPr>
          <a:xfrm>
            <a:off x="3844521" y="8224122"/>
            <a:ext cx="209880" cy="281733"/>
            <a:chOff x="4707498" y="1706457"/>
            <a:chExt cx="198178" cy="281733"/>
          </a:xfrm>
        </p:grpSpPr>
        <p:sp>
          <p:nvSpPr>
            <p:cNvPr id="60" name="円/楕円 129">
              <a:extLst>
                <a:ext uri="{FF2B5EF4-FFF2-40B4-BE49-F238E27FC236}">
                  <a16:creationId xmlns:a16="http://schemas.microsoft.com/office/drawing/2014/main" id="{D5BFA1D3-51F9-41AF-AD6A-ED5D29F63EFC}"/>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srgbClr val="FFFFFF"/>
                </a:solidFill>
              </a:endParaRPr>
            </a:p>
          </p:txBody>
        </p:sp>
        <p:sp>
          <p:nvSpPr>
            <p:cNvPr id="61" name="コンテンツ プレースホルダー 2">
              <a:extLst>
                <a:ext uri="{FF2B5EF4-FFF2-40B4-BE49-F238E27FC236}">
                  <a16:creationId xmlns:a16="http://schemas.microsoft.com/office/drawing/2014/main" id="{A9F5C48C-33E9-4798-8432-B0072AAB9053}"/>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62" name="正方形/長方形 61"/>
          <p:cNvSpPr/>
          <p:nvPr/>
        </p:nvSpPr>
        <p:spPr>
          <a:xfrm>
            <a:off x="192754" y="7749370"/>
            <a:ext cx="3311928" cy="107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テキスト ボックス 62"/>
          <p:cNvSpPr txBox="1"/>
          <p:nvPr/>
        </p:nvSpPr>
        <p:spPr>
          <a:xfrm>
            <a:off x="115795" y="7721381"/>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都道府県又は文部科学省が高等学校等就学支援金の支給可否の判定及び支給額の算出を行うためにマイナポータルを通じて、以下の情報を取得します。</a:t>
            </a:r>
            <a:endParaRPr kumimoji="1" lang="ja-JP" altLang="en-US" sz="400" dirty="0">
              <a:latin typeface="Meiryo UI" panose="020B0604030504040204" pitchFamily="50" charset="-128"/>
              <a:ea typeface="Meiryo UI" panose="020B0604030504040204" pitchFamily="50" charset="-128"/>
            </a:endParaRPr>
          </a:p>
        </p:txBody>
      </p:sp>
      <p:sp>
        <p:nvSpPr>
          <p:cNvPr id="69" name="正方形/長方形 68"/>
          <p:cNvSpPr/>
          <p:nvPr/>
        </p:nvSpPr>
        <p:spPr>
          <a:xfrm>
            <a:off x="193524" y="7996719"/>
            <a:ext cx="4044106" cy="2197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テキスト ボックス 69"/>
          <p:cNvSpPr txBox="1"/>
          <p:nvPr/>
        </p:nvSpPr>
        <p:spPr>
          <a:xfrm>
            <a:off x="120962" y="8024512"/>
            <a:ext cx="4022889" cy="153888"/>
          </a:xfrm>
          <a:prstGeom prst="rect">
            <a:avLst/>
          </a:prstGeom>
          <a:noFill/>
        </p:spPr>
        <p:txBody>
          <a:bodyPr wrap="square" rtlCol="0">
            <a:spAutoFit/>
          </a:bodyPr>
          <a:lstStyle/>
          <a:p>
            <a:r>
              <a:rPr lang="ja-JP" altLang="en-US" sz="400" dirty="0">
                <a:latin typeface="Meiryo UI" panose="020B0604030504040204" pitchFamily="50" charset="-128"/>
                <a:ea typeface="Meiryo UI" panose="020B0604030504040204" pitchFamily="50" charset="-128"/>
              </a:rPr>
              <a:t>マイナポータルの</a:t>
            </a:r>
            <a:r>
              <a:rPr lang="ja-JP" altLang="en-US" sz="400" u="sng" dirty="0">
                <a:solidFill>
                  <a:srgbClr val="0000FF"/>
                </a:solidFill>
                <a:latin typeface="Meiryo UI" panose="020B0604030504040204" pitchFamily="50" charset="-128"/>
                <a:ea typeface="Meiryo UI" panose="020B0604030504040204" pitchFamily="50" charset="-128"/>
              </a:rPr>
              <a:t>利用規約</a:t>
            </a:r>
            <a:r>
              <a:rPr lang="ja-JP" altLang="en-US" sz="400" dirty="0">
                <a:latin typeface="Meiryo UI" panose="020B0604030504040204" pitchFamily="50" charset="-128"/>
                <a:ea typeface="Meiryo UI" panose="020B0604030504040204" pitchFamily="50" charset="-128"/>
              </a:rPr>
              <a:t>にご同意いただき、上記情報を都道府県又は文部科学省に提供することにご同意いただくことで、マイナンバーカードを利用した本人確認のお手続きに進みます。</a:t>
            </a:r>
            <a:endParaRPr kumimoji="1" lang="ja-JP" altLang="en-US" sz="400" dirty="0">
              <a:latin typeface="Meiryo UI" panose="020B0604030504040204" pitchFamily="50" charset="-128"/>
              <a:ea typeface="Meiryo UI" panose="020B0604030504040204" pitchFamily="50" charset="-128"/>
            </a:endParaRPr>
          </a:p>
        </p:txBody>
      </p:sp>
      <p:pic>
        <p:nvPicPr>
          <p:cNvPr id="71" name="図 70"/>
          <p:cNvPicPr>
            <a:picLocks noChangeAspect="1"/>
          </p:cNvPicPr>
          <p:nvPr/>
        </p:nvPicPr>
        <p:blipFill rotWithShape="1">
          <a:blip r:embed="rId4">
            <a:extLst>
              <a:ext uri="{28A0092B-C50C-407E-A947-70E740481C1C}">
                <a14:useLocalDpi xmlns:a14="http://schemas.microsoft.com/office/drawing/2010/main" val="0"/>
              </a:ext>
            </a:extLst>
          </a:blip>
          <a:srcRect t="76940" b="11155"/>
          <a:stretch/>
        </p:blipFill>
        <p:spPr>
          <a:xfrm>
            <a:off x="335987" y="4547116"/>
            <a:ext cx="3657253" cy="358260"/>
          </a:xfrm>
          <a:prstGeom prst="rect">
            <a:avLst/>
          </a:prstGeom>
        </p:spPr>
      </p:pic>
      <p:pic>
        <p:nvPicPr>
          <p:cNvPr id="72" name="図 71"/>
          <p:cNvPicPr>
            <a:picLocks noChangeAspect="1"/>
          </p:cNvPicPr>
          <p:nvPr/>
        </p:nvPicPr>
        <p:blipFill rotWithShape="1">
          <a:blip r:embed="rId5"/>
          <a:srcRect b="29953"/>
          <a:stretch/>
        </p:blipFill>
        <p:spPr>
          <a:xfrm>
            <a:off x="345825" y="1667683"/>
            <a:ext cx="3730619" cy="2905603"/>
          </a:xfrm>
          <a:prstGeom prst="rect">
            <a:avLst/>
          </a:prstGeom>
        </p:spPr>
      </p:pic>
      <p:pic>
        <p:nvPicPr>
          <p:cNvPr id="73" name="図 72"/>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35128" y="2266826"/>
            <a:ext cx="224788" cy="228414"/>
          </a:xfrm>
          <a:prstGeom prst="rect">
            <a:avLst/>
          </a:prstGeom>
        </p:spPr>
      </p:pic>
      <p:pic>
        <p:nvPicPr>
          <p:cNvPr id="74" name="図 7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77376" y="2276351"/>
            <a:ext cx="224788" cy="228414"/>
          </a:xfrm>
          <a:prstGeom prst="rect">
            <a:avLst/>
          </a:prstGeom>
        </p:spPr>
      </p:pic>
      <p:grpSp>
        <p:nvGrpSpPr>
          <p:cNvPr id="75" name="グループ化 74"/>
          <p:cNvGrpSpPr/>
          <p:nvPr/>
        </p:nvGrpSpPr>
        <p:grpSpPr>
          <a:xfrm>
            <a:off x="1169802" y="4313526"/>
            <a:ext cx="198178" cy="281733"/>
            <a:chOff x="4707498" y="2767507"/>
            <a:chExt cx="198178" cy="281733"/>
          </a:xfrm>
        </p:grpSpPr>
        <p:sp>
          <p:nvSpPr>
            <p:cNvPr id="76"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p>
          </p:txBody>
        </p:sp>
      </p:grpSp>
      <p:sp>
        <p:nvSpPr>
          <p:cNvPr id="82" name="正方形/長方形 81"/>
          <p:cNvSpPr/>
          <p:nvPr/>
        </p:nvSpPr>
        <p:spPr>
          <a:xfrm>
            <a:off x="1335128" y="4577803"/>
            <a:ext cx="740285" cy="27520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テキスト ボックス 82"/>
          <p:cNvSpPr txBox="1"/>
          <p:nvPr/>
        </p:nvSpPr>
        <p:spPr>
          <a:xfrm>
            <a:off x="3006502" y="2225910"/>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4" name="テキスト ボックス 83"/>
          <p:cNvSpPr txBox="1"/>
          <p:nvPr/>
        </p:nvSpPr>
        <p:spPr>
          <a:xfrm>
            <a:off x="3016892" y="2373214"/>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85" name="テキスト ボックス 84"/>
          <p:cNvSpPr txBox="1"/>
          <p:nvPr/>
        </p:nvSpPr>
        <p:spPr>
          <a:xfrm>
            <a:off x="1276738" y="2367023"/>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86" name="テキスト ボックス 85"/>
          <p:cNvSpPr txBox="1"/>
          <p:nvPr/>
        </p:nvSpPr>
        <p:spPr>
          <a:xfrm>
            <a:off x="1271128" y="2216494"/>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88" name="正方形/長方形 87"/>
          <p:cNvSpPr/>
          <p:nvPr/>
        </p:nvSpPr>
        <p:spPr>
          <a:xfrm>
            <a:off x="215900" y="7868615"/>
            <a:ext cx="538162" cy="1049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テキスト ボックス 88"/>
          <p:cNvSpPr txBox="1"/>
          <p:nvPr/>
        </p:nvSpPr>
        <p:spPr>
          <a:xfrm>
            <a:off x="335003" y="7797245"/>
            <a:ext cx="1171575" cy="276999"/>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a:t>
            </a:r>
            <a:r>
              <a:rPr kumimoji="1" lang="ja-JP" altLang="en-US" sz="400" dirty="0">
                <a:latin typeface="Meiryo UI" panose="020B0604030504040204" pitchFamily="50" charset="-128"/>
                <a:ea typeface="Meiryo UI" panose="020B0604030504040204" pitchFamily="50" charset="-128"/>
              </a:rPr>
              <a:t>地方税情報</a:t>
            </a:r>
            <a:endParaRPr kumimoji="1" lang="en-US" altLang="ja-JP" sz="400" dirty="0">
              <a:latin typeface="Meiryo UI" panose="020B0604030504040204" pitchFamily="50" charset="-128"/>
              <a:ea typeface="Meiryo UI" panose="020B0604030504040204" pitchFamily="50" charset="-128"/>
            </a:endParaRPr>
          </a:p>
          <a:p>
            <a:r>
              <a:rPr lang="ja-JP" altLang="en-US" sz="600" dirty="0">
                <a:latin typeface="Meiryo UI" panose="020B0604030504040204" pitchFamily="50" charset="-128"/>
                <a:ea typeface="Meiryo UI" panose="020B0604030504040204" pitchFamily="50" charset="-128"/>
              </a:rPr>
              <a:t>・</a:t>
            </a:r>
            <a:r>
              <a:rPr lang="ja-JP" altLang="en-US" sz="400" dirty="0">
                <a:latin typeface="Meiryo UI" panose="020B0604030504040204" pitchFamily="50" charset="-128"/>
                <a:ea typeface="Meiryo UI" panose="020B0604030504040204" pitchFamily="50" charset="-128"/>
              </a:rPr>
              <a:t>生活保護関係情報</a:t>
            </a:r>
            <a:endParaRPr kumimoji="1" lang="ja-JP" altLang="en-US" sz="400" dirty="0">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B626149A-722A-9BA6-C577-7EBEDD59AAB0}"/>
              </a:ext>
            </a:extLst>
          </p:cNvPr>
          <p:cNvSpPr/>
          <p:nvPr/>
        </p:nvSpPr>
        <p:spPr>
          <a:xfrm>
            <a:off x="4457099" y="2839605"/>
            <a:ext cx="2297870" cy="330099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以下の操作を行った場合、システムエラーが発生することがあります。正しい手順を確認してください。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名分のカードを逆に登録</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・異なる順番で操作を実施</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正しい手順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誤った手順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➀保護者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➁保護者</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の事前チェックを実施</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③保護者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の税額を取得</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30">
            <a:extLst>
              <a:ext uri="{FF2B5EF4-FFF2-40B4-BE49-F238E27FC236}">
                <a16:creationId xmlns:a16="http://schemas.microsoft.com/office/drawing/2014/main" id="{F134FCB3-D5FC-5C9D-5122-40E3406ECEE9}"/>
              </a:ext>
            </a:extLst>
          </p:cNvPr>
          <p:cNvSpPr/>
          <p:nvPr/>
        </p:nvSpPr>
        <p:spPr>
          <a:xfrm>
            <a:off x="4592258" y="2704443"/>
            <a:ext cx="748280" cy="308736"/>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181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 y="1794022"/>
            <a:ext cx="3985223" cy="3283200"/>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収入状況の届出をする</a:t>
            </a:r>
          </a:p>
        </p:txBody>
      </p:sp>
      <p:sp>
        <p:nvSpPr>
          <p:cNvPr id="34" name="正方形/長方形 33"/>
          <p:cNvSpPr/>
          <p:nvPr/>
        </p:nvSpPr>
        <p:spPr>
          <a:xfrm>
            <a:off x="210820" y="1176545"/>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13" name="正方形/長方形 12"/>
          <p:cNvSpPr/>
          <p:nvPr/>
        </p:nvSpPr>
        <p:spPr>
          <a:xfrm>
            <a:off x="4519475" y="1630120"/>
            <a:ext cx="2124075" cy="151696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個人番号カードの利用者証明用電子証明書パスワードを入力します。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」ボタンをクリックします</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正方形/長方形 14"/>
          <p:cNvSpPr/>
          <p:nvPr/>
        </p:nvSpPr>
        <p:spPr>
          <a:xfrm>
            <a:off x="1993760" y="3167233"/>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1322303" y="2991114"/>
            <a:ext cx="1777158" cy="329612"/>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p:nvSpPr>
        <p:spPr>
          <a:xfrm>
            <a:off x="4675906" y="150227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042334" y="2770095"/>
            <a:ext cx="198178" cy="281733"/>
            <a:chOff x="1417887" y="6988436"/>
            <a:chExt cx="198178" cy="281733"/>
          </a:xfrm>
        </p:grpSpPr>
        <p:sp>
          <p:nvSpPr>
            <p:cNvPr id="10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0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1" name="グループ化 60"/>
          <p:cNvGrpSpPr/>
          <p:nvPr/>
        </p:nvGrpSpPr>
        <p:grpSpPr>
          <a:xfrm>
            <a:off x="4571501" y="2563936"/>
            <a:ext cx="198178" cy="281733"/>
            <a:chOff x="4707498" y="2767507"/>
            <a:chExt cx="198178" cy="281733"/>
          </a:xfrm>
        </p:grpSpPr>
        <p:sp>
          <p:nvSpPr>
            <p:cNvPr id="62" name="円/楕円 6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2" name="グループ化 71"/>
          <p:cNvGrpSpPr/>
          <p:nvPr/>
        </p:nvGrpSpPr>
        <p:grpSpPr>
          <a:xfrm>
            <a:off x="2403176" y="3014919"/>
            <a:ext cx="209880" cy="281733"/>
            <a:chOff x="4707498" y="1706457"/>
            <a:chExt cx="198178" cy="281733"/>
          </a:xfrm>
        </p:grpSpPr>
        <p:sp>
          <p:nvSpPr>
            <p:cNvPr id="73"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571501" y="1801713"/>
            <a:ext cx="209880" cy="281733"/>
            <a:chOff x="4707498" y="1706457"/>
            <a:chExt cx="198178" cy="281733"/>
          </a:xfrm>
        </p:grpSpPr>
        <p:sp>
          <p:nvSpPr>
            <p:cNvPr id="76"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9" name="正方形/長方形 48"/>
          <p:cNvSpPr/>
          <p:nvPr/>
        </p:nvSpPr>
        <p:spPr>
          <a:xfrm>
            <a:off x="1830850" y="3414284"/>
            <a:ext cx="397981" cy="1294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p:cNvGrpSpPr/>
          <p:nvPr/>
        </p:nvGrpSpPr>
        <p:grpSpPr>
          <a:xfrm>
            <a:off x="1551130" y="3260976"/>
            <a:ext cx="209880" cy="281733"/>
            <a:chOff x="4707498" y="1706457"/>
            <a:chExt cx="198178" cy="281733"/>
          </a:xfrm>
        </p:grpSpPr>
        <p:sp>
          <p:nvSpPr>
            <p:cNvPr id="5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44" name="正方形/長方形 43"/>
          <p:cNvSpPr/>
          <p:nvPr/>
        </p:nvSpPr>
        <p:spPr>
          <a:xfrm>
            <a:off x="264682" y="841935"/>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46" name="正方形/長方形 45"/>
          <p:cNvSpPr/>
          <p:nvPr/>
        </p:nvSpPr>
        <p:spPr>
          <a:xfrm>
            <a:off x="204414" y="5227472"/>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5.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(7/9)</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マイナポータルの画面</a:t>
            </a:r>
          </a:p>
        </p:txBody>
      </p:sp>
      <p:sp>
        <p:nvSpPr>
          <p:cNvPr id="60" name="正方形/長方形 59"/>
          <p:cNvSpPr/>
          <p:nvPr/>
        </p:nvSpPr>
        <p:spPr>
          <a:xfrm>
            <a:off x="4519475" y="3313694"/>
            <a:ext cx="2124000" cy="180558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利用者証明用電子証明書パスワードは、個人番号カードを市区町村窓口で受け取った際に設定した、</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桁の数字であり、</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ページで入力したものと同じです。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4676621" y="3244597"/>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4577532" y="3513317"/>
            <a:ext cx="198178" cy="281733"/>
            <a:chOff x="1417887" y="6988436"/>
            <a:chExt cx="198178" cy="281733"/>
          </a:xfrm>
        </p:grpSpPr>
        <p:sp>
          <p:nvSpPr>
            <p:cNvPr id="6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70" name="正方形/長方形 69"/>
          <p:cNvSpPr/>
          <p:nvPr/>
        </p:nvSpPr>
        <p:spPr>
          <a:xfrm>
            <a:off x="4510868" y="7040151"/>
            <a:ext cx="2124000" cy="2497790"/>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情報を取得できるまで、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秒程度かかる場合があります。エラーが表示されていない場合は正常に処理が行われているため、このまましばらくお待ちください。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エラーの場合はメッセージが表示されます（画像は例）。</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4669293" y="6905768"/>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4570204" y="7250688"/>
            <a:ext cx="198178" cy="281733"/>
            <a:chOff x="1417887" y="6988436"/>
            <a:chExt cx="198178" cy="281733"/>
          </a:xfrm>
        </p:grpSpPr>
        <p:sp>
          <p:nvSpPr>
            <p:cNvPr id="80"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82" name="正方形/長方形 81"/>
          <p:cNvSpPr/>
          <p:nvPr/>
        </p:nvSpPr>
        <p:spPr>
          <a:xfrm>
            <a:off x="4519475" y="5768375"/>
            <a:ext cx="2124075" cy="97554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自己情報</a:t>
            </a:r>
            <a:r>
              <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取得中の画面が表示されるので、完了するまで待ちます。</a:t>
            </a:r>
          </a:p>
        </p:txBody>
      </p:sp>
      <p:sp>
        <p:nvSpPr>
          <p:cNvPr id="83" name="角丸四角形 82"/>
          <p:cNvSpPr/>
          <p:nvPr/>
        </p:nvSpPr>
        <p:spPr>
          <a:xfrm>
            <a:off x="4675906" y="566910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4" name="グループ化 83"/>
          <p:cNvGrpSpPr/>
          <p:nvPr/>
        </p:nvGrpSpPr>
        <p:grpSpPr>
          <a:xfrm>
            <a:off x="4380033" y="5949237"/>
            <a:ext cx="606263" cy="248659"/>
            <a:chOff x="4526702" y="1715725"/>
            <a:chExt cx="572460" cy="248659"/>
          </a:xfrm>
        </p:grpSpPr>
        <p:sp>
          <p:nvSpPr>
            <p:cNvPr id="85"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6"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4" name="図 5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0829" y="5754229"/>
            <a:ext cx="3978394" cy="1463798"/>
          </a:xfrm>
          <a:prstGeom prst="rect">
            <a:avLst/>
          </a:prstGeom>
        </p:spPr>
      </p:pic>
      <p:sp>
        <p:nvSpPr>
          <p:cNvPr id="55" name="正方形/長方形 54"/>
          <p:cNvSpPr/>
          <p:nvPr/>
        </p:nvSpPr>
        <p:spPr>
          <a:xfrm>
            <a:off x="346036" y="5907947"/>
            <a:ext cx="3768643" cy="121415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56" name="グループ化 55"/>
          <p:cNvGrpSpPr/>
          <p:nvPr/>
        </p:nvGrpSpPr>
        <p:grpSpPr>
          <a:xfrm>
            <a:off x="61239" y="5739085"/>
            <a:ext cx="606263" cy="248659"/>
            <a:chOff x="4526702" y="1715725"/>
            <a:chExt cx="572460" cy="248659"/>
          </a:xfrm>
        </p:grpSpPr>
        <p:sp>
          <p:nvSpPr>
            <p:cNvPr id="57" name="円/楕円 129"/>
            <p:cNvSpPr/>
            <p:nvPr/>
          </p:nvSpPr>
          <p:spPr>
            <a:xfrm flipV="1">
              <a:off x="4695671"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58" name="コンテンツ プレースホルダー 2"/>
            <p:cNvSpPr txBox="1">
              <a:spLocks/>
            </p:cNvSpPr>
            <p:nvPr/>
          </p:nvSpPr>
          <p:spPr>
            <a:xfrm>
              <a:off x="4526702" y="1715725"/>
              <a:ext cx="572460" cy="229601"/>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9" name="図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98" y="7647144"/>
            <a:ext cx="2725758" cy="968794"/>
          </a:xfrm>
          <a:prstGeom prst="rect">
            <a:avLst/>
          </a:prstGeom>
        </p:spPr>
      </p:pic>
      <p:pic>
        <p:nvPicPr>
          <p:cNvPr id="68" name="図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495" y="8721424"/>
            <a:ext cx="2714161" cy="716796"/>
          </a:xfrm>
          <a:prstGeom prst="rect">
            <a:avLst/>
          </a:prstGeom>
        </p:spPr>
      </p:pic>
      <p:sp>
        <p:nvSpPr>
          <p:cNvPr id="71" name="正方形/長方形 70">
            <a:extLst>
              <a:ext uri="{FF2B5EF4-FFF2-40B4-BE49-F238E27FC236}">
                <a16:creationId xmlns:a16="http://schemas.microsoft.com/office/drawing/2014/main" id="{809305E2-9DEA-4243-AF8A-DBD4A80FFD06}"/>
              </a:ext>
            </a:extLst>
          </p:cNvPr>
          <p:cNvSpPr/>
          <p:nvPr/>
        </p:nvSpPr>
        <p:spPr>
          <a:xfrm>
            <a:off x="386916" y="7634617"/>
            <a:ext cx="3727763" cy="187066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98" name="グループ化 97"/>
          <p:cNvGrpSpPr/>
          <p:nvPr/>
        </p:nvGrpSpPr>
        <p:grpSpPr>
          <a:xfrm>
            <a:off x="252481" y="7428328"/>
            <a:ext cx="198178" cy="281733"/>
            <a:chOff x="1417887" y="6988436"/>
            <a:chExt cx="198178" cy="281733"/>
          </a:xfrm>
        </p:grpSpPr>
        <p:sp>
          <p:nvSpPr>
            <p:cNvPr id="99"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102"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Tree>
    <p:extLst>
      <p:ext uri="{BB962C8B-B14F-4D97-AF65-F5344CB8AC3E}">
        <p14:creationId xmlns:p14="http://schemas.microsoft.com/office/powerpoint/2010/main" val="286491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192755" y="1144200"/>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20607" y="1740957"/>
            <a:ext cx="2124075" cy="133549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ページと同様の手順で、</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人目の保護者等の個人番号カード事前チェックと自己情報の取得を行います。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777038" y="161311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620532" y="3390920"/>
            <a:ext cx="2124000" cy="939483"/>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マイナポータルから取得した自己情報（課税情報等）が転記されます。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4830241" y="3259959"/>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50"/>
          <p:cNvGrpSpPr/>
          <p:nvPr/>
        </p:nvGrpSpPr>
        <p:grpSpPr>
          <a:xfrm>
            <a:off x="4645689" y="3540254"/>
            <a:ext cx="198178" cy="281733"/>
            <a:chOff x="1417887" y="7452032"/>
            <a:chExt cx="198178" cy="281733"/>
          </a:xfrm>
        </p:grpSpPr>
        <p:sp>
          <p:nvSpPr>
            <p:cNvPr id="61" name="円/楕円 117"/>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2" name="コンテンツ プレースホルダー 2"/>
            <p:cNvSpPr txBox="1">
              <a:spLocks/>
            </p:cNvSpPr>
            <p:nvPr/>
          </p:nvSpPr>
          <p:spPr>
            <a:xfrm>
              <a:off x="1461452" y="745203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35" name="正方形/長方形 34"/>
          <p:cNvSpPr/>
          <p:nvPr/>
        </p:nvSpPr>
        <p:spPr>
          <a:xfrm>
            <a:off x="178199" y="5355357"/>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4.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(9/9)</a:t>
            </a:r>
            <a:endPar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4473828" y="1892873"/>
            <a:ext cx="606263" cy="248659"/>
            <a:chOff x="4526702" y="1715725"/>
            <a:chExt cx="572460" cy="248659"/>
          </a:xfrm>
        </p:grpSpPr>
        <p:sp>
          <p:nvSpPr>
            <p:cNvPr id="4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8" name="正方形/長方形 37">
            <a:extLst>
              <a:ext uri="{FF2B5EF4-FFF2-40B4-BE49-F238E27FC236}">
                <a16:creationId xmlns:a16="http://schemas.microsoft.com/office/drawing/2014/main" id="{7D990FDC-4154-44BD-8998-9920A4DECCBB}"/>
              </a:ext>
            </a:extLst>
          </p:cNvPr>
          <p:cNvSpPr/>
          <p:nvPr/>
        </p:nvSpPr>
        <p:spPr>
          <a:xfrm>
            <a:off x="4615444" y="7194953"/>
            <a:ext cx="2124000" cy="240794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クリックすると、申請情報が一時保存され、中断後に再開することができます。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再開する場合、ポータル画面から「収入状況届出」ボタンをクリックすると、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収入状況届出</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画面」から始まります。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a:extLst>
              <a:ext uri="{FF2B5EF4-FFF2-40B4-BE49-F238E27FC236}">
                <a16:creationId xmlns:a16="http://schemas.microsoft.com/office/drawing/2014/main" id="{DA7D7AB3-1753-4246-B8EF-958DBDBD29C2}"/>
              </a:ext>
            </a:extLst>
          </p:cNvPr>
          <p:cNvSpPr/>
          <p:nvPr/>
        </p:nvSpPr>
        <p:spPr>
          <a:xfrm>
            <a:off x="4825153" y="7073584"/>
            <a:ext cx="700406" cy="261920"/>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a:extLst>
              <a:ext uri="{FF2B5EF4-FFF2-40B4-BE49-F238E27FC236}">
                <a16:creationId xmlns:a16="http://schemas.microsoft.com/office/drawing/2014/main" id="{1C16CEDF-6E25-4287-993C-B85070C91F4B}"/>
              </a:ext>
            </a:extLst>
          </p:cNvPr>
          <p:cNvGrpSpPr/>
          <p:nvPr/>
        </p:nvGrpSpPr>
        <p:grpSpPr>
          <a:xfrm>
            <a:off x="4639370" y="7402737"/>
            <a:ext cx="198178" cy="281733"/>
            <a:chOff x="1417887" y="7452032"/>
            <a:chExt cx="198178" cy="281733"/>
          </a:xfrm>
        </p:grpSpPr>
        <p:sp>
          <p:nvSpPr>
            <p:cNvPr id="43" name="円/楕円 117">
              <a:extLst>
                <a:ext uri="{FF2B5EF4-FFF2-40B4-BE49-F238E27FC236}">
                  <a16:creationId xmlns:a16="http://schemas.microsoft.com/office/drawing/2014/main" id="{5E1FF92C-9F20-4B5C-9F93-2357E139226F}"/>
                </a:ext>
              </a:extLst>
            </p:cNvPr>
            <p:cNvSpPr/>
            <p:nvPr/>
          </p:nvSpPr>
          <p:spPr>
            <a:xfrm flipV="1">
              <a:off x="1417887" y="751282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44" name="コンテンツ プレースホルダー 2">
              <a:extLst>
                <a:ext uri="{FF2B5EF4-FFF2-40B4-BE49-F238E27FC236}">
                  <a16:creationId xmlns:a16="http://schemas.microsoft.com/office/drawing/2014/main" id="{7B27DA06-21BB-4FAE-AAB9-F7E124A30B80}"/>
                </a:ext>
              </a:extLst>
            </p:cNvPr>
            <p:cNvSpPr txBox="1">
              <a:spLocks/>
            </p:cNvSpPr>
            <p:nvPr/>
          </p:nvSpPr>
          <p:spPr>
            <a:xfrm>
              <a:off x="1461452" y="7452032"/>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2" name="正方形/長方形 51"/>
          <p:cNvSpPr/>
          <p:nvPr/>
        </p:nvSpPr>
        <p:spPr>
          <a:xfrm>
            <a:off x="4615369" y="5891278"/>
            <a:ext cx="2124075" cy="1120170"/>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全員分の収入状況取得後、「入力内容確認（一時保存）」ボタンをクリックします。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4771800" y="577829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4451365" y="6040270"/>
            <a:ext cx="606263" cy="248659"/>
            <a:chOff x="4526702" y="1715725"/>
            <a:chExt cx="572460" cy="248659"/>
          </a:xfrm>
        </p:grpSpPr>
        <p:sp>
          <p:nvSpPr>
            <p:cNvPr id="64"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72" name="コンテンツ プレースホルダー 2"/>
            <p:cNvSpPr txBox="1">
              <a:spLocks/>
            </p:cNvSpPr>
            <p:nvPr/>
          </p:nvSpPr>
          <p:spPr>
            <a:xfrm>
              <a:off x="4526702" y="1715725"/>
              <a:ext cx="572460" cy="229601"/>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78" name="正方形/長方形 77"/>
          <p:cNvSpPr/>
          <p:nvPr/>
        </p:nvSpPr>
        <p:spPr>
          <a:xfrm>
            <a:off x="191944" y="798492"/>
            <a:ext cx="6480000" cy="2599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spcBef>
                <a:spcPts val="600"/>
              </a:spcBef>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場合の手順は以下のとおりです。</a:t>
            </a:r>
          </a:p>
        </p:txBody>
      </p:sp>
      <p:sp>
        <p:nvSpPr>
          <p:cNvPr id="98" name="テキスト ボックス 97"/>
          <p:cNvSpPr txBox="1"/>
          <p:nvPr/>
        </p:nvSpPr>
        <p:spPr>
          <a:xfrm>
            <a:off x="5892308" y="682620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15</a:t>
            </a:r>
            <a:r>
              <a:rPr lang="ja-JP" altLang="en-US" sz="1200" dirty="0">
                <a:solidFill>
                  <a:srgbClr val="000000"/>
                </a:solidFill>
              </a:rPr>
              <a:t>ページへ</a:t>
            </a:r>
            <a:endParaRPr kumimoji="1" lang="ja-JP" altLang="en-US" sz="1200" dirty="0">
              <a:solidFill>
                <a:srgbClr val="000000"/>
              </a:solidFill>
            </a:endParaRPr>
          </a:p>
        </p:txBody>
      </p:sp>
      <p:pic>
        <p:nvPicPr>
          <p:cNvPr id="87" name="図 86"/>
          <p:cNvPicPr>
            <a:picLocks noChangeAspect="1"/>
          </p:cNvPicPr>
          <p:nvPr/>
        </p:nvPicPr>
        <p:blipFill rotWithShape="1">
          <a:blip r:embed="rId3">
            <a:extLst>
              <a:ext uri="{28A0092B-C50C-407E-A947-70E740481C1C}">
                <a14:useLocalDpi xmlns:a14="http://schemas.microsoft.com/office/drawing/2010/main" val="0"/>
              </a:ext>
            </a:extLst>
          </a:blip>
          <a:srcRect b="477"/>
          <a:stretch/>
        </p:blipFill>
        <p:spPr>
          <a:xfrm>
            <a:off x="244463" y="1582027"/>
            <a:ext cx="3805134" cy="3736734"/>
          </a:xfrm>
          <a:prstGeom prst="rect">
            <a:avLst/>
          </a:prstGeom>
        </p:spPr>
      </p:pic>
      <p:sp>
        <p:nvSpPr>
          <p:cNvPr id="89" name="正方形/長方形 88"/>
          <p:cNvSpPr/>
          <p:nvPr/>
        </p:nvSpPr>
        <p:spPr>
          <a:xfrm>
            <a:off x="2232452" y="3687992"/>
            <a:ext cx="1817145" cy="34787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0" name="グループ化 89"/>
          <p:cNvGrpSpPr/>
          <p:nvPr/>
        </p:nvGrpSpPr>
        <p:grpSpPr>
          <a:xfrm>
            <a:off x="1843898" y="3742684"/>
            <a:ext cx="606263" cy="248659"/>
            <a:chOff x="4526702" y="1715725"/>
            <a:chExt cx="572460" cy="248659"/>
          </a:xfrm>
        </p:grpSpPr>
        <p:sp>
          <p:nvSpPr>
            <p:cNvPr id="94"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5"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96" name="図 9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5649" y="1785991"/>
            <a:ext cx="221151" cy="243266"/>
          </a:xfrm>
          <a:prstGeom prst="rect">
            <a:avLst/>
          </a:prstGeom>
        </p:spPr>
      </p:pic>
      <p:pic>
        <p:nvPicPr>
          <p:cNvPr id="97" name="図 96"/>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56038" y="1775062"/>
            <a:ext cx="297263" cy="302058"/>
          </a:xfrm>
          <a:prstGeom prst="rect">
            <a:avLst/>
          </a:prstGeom>
        </p:spPr>
      </p:pic>
      <p:sp>
        <p:nvSpPr>
          <p:cNvPr id="102" name="テキスト ボックス 101"/>
          <p:cNvSpPr txBox="1"/>
          <p:nvPr/>
        </p:nvSpPr>
        <p:spPr>
          <a:xfrm>
            <a:off x="3204088" y="1744431"/>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03" name="テキスト ボックス 102"/>
          <p:cNvSpPr txBox="1"/>
          <p:nvPr/>
        </p:nvSpPr>
        <p:spPr>
          <a:xfrm>
            <a:off x="3214478" y="1891735"/>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04" name="テキスト ボックス 103"/>
          <p:cNvSpPr txBox="1"/>
          <p:nvPr/>
        </p:nvSpPr>
        <p:spPr>
          <a:xfrm>
            <a:off x="1122666" y="1742140"/>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05" name="図 104"/>
          <p:cNvPicPr>
            <a:picLocks noChangeAspect="1"/>
          </p:cNvPicPr>
          <p:nvPr/>
        </p:nvPicPr>
        <p:blipFill rotWithShape="1">
          <a:blip r:embed="rId6">
            <a:extLst>
              <a:ext uri="{28A0092B-C50C-407E-A947-70E740481C1C}">
                <a14:useLocalDpi xmlns:a14="http://schemas.microsoft.com/office/drawing/2010/main" val="0"/>
              </a:ext>
            </a:extLst>
          </a:blip>
          <a:srcRect t="81534"/>
          <a:stretch/>
        </p:blipFill>
        <p:spPr>
          <a:xfrm>
            <a:off x="239394" y="2903070"/>
            <a:ext cx="3762933" cy="778867"/>
          </a:xfrm>
          <a:prstGeom prst="rect">
            <a:avLst/>
          </a:prstGeom>
        </p:spPr>
      </p:pic>
      <p:pic>
        <p:nvPicPr>
          <p:cNvPr id="106" name="図 105"/>
          <p:cNvPicPr>
            <a:picLocks noChangeAspect="1"/>
          </p:cNvPicPr>
          <p:nvPr/>
        </p:nvPicPr>
        <p:blipFill rotWithShape="1">
          <a:blip r:embed="rId6">
            <a:extLst>
              <a:ext uri="{28A0092B-C50C-407E-A947-70E740481C1C}">
                <a14:useLocalDpi xmlns:a14="http://schemas.microsoft.com/office/drawing/2010/main" val="0"/>
              </a:ext>
            </a:extLst>
          </a:blip>
          <a:srcRect b="74745"/>
          <a:stretch/>
        </p:blipFill>
        <p:spPr>
          <a:xfrm>
            <a:off x="240868" y="2065353"/>
            <a:ext cx="3762933" cy="1065197"/>
          </a:xfrm>
          <a:prstGeom prst="rect">
            <a:avLst/>
          </a:prstGeom>
        </p:spPr>
      </p:pic>
      <p:pic>
        <p:nvPicPr>
          <p:cNvPr id="107" name="図 106"/>
          <p:cNvPicPr>
            <a:picLocks noChangeAspect="1"/>
          </p:cNvPicPr>
          <p:nvPr/>
        </p:nvPicPr>
        <p:blipFill>
          <a:blip r:embed="rId7"/>
          <a:stretch>
            <a:fillRect/>
          </a:stretch>
        </p:blipFill>
        <p:spPr>
          <a:xfrm>
            <a:off x="3144194" y="2922983"/>
            <a:ext cx="768163" cy="146317"/>
          </a:xfrm>
          <a:prstGeom prst="rect">
            <a:avLst/>
          </a:prstGeom>
        </p:spPr>
      </p:pic>
      <p:sp>
        <p:nvSpPr>
          <p:cNvPr id="108" name="テキスト ボックス 107"/>
          <p:cNvSpPr txBox="1"/>
          <p:nvPr/>
        </p:nvSpPr>
        <p:spPr>
          <a:xfrm>
            <a:off x="1128276" y="1892669"/>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pic>
        <p:nvPicPr>
          <p:cNvPr id="109" name="図 108"/>
          <p:cNvPicPr>
            <a:picLocks noChangeAspect="1"/>
          </p:cNvPicPr>
          <p:nvPr/>
        </p:nvPicPr>
        <p:blipFill>
          <a:blip r:embed="rId7"/>
          <a:stretch>
            <a:fillRect/>
          </a:stretch>
        </p:blipFill>
        <p:spPr>
          <a:xfrm>
            <a:off x="3141024" y="2146031"/>
            <a:ext cx="768163" cy="146317"/>
          </a:xfrm>
          <a:prstGeom prst="rect">
            <a:avLst/>
          </a:prstGeom>
        </p:spPr>
      </p:pic>
      <p:pic>
        <p:nvPicPr>
          <p:cNvPr id="110" name="図 109"/>
          <p:cNvPicPr>
            <a:picLocks noChangeAspect="1"/>
          </p:cNvPicPr>
          <p:nvPr/>
        </p:nvPicPr>
        <p:blipFill>
          <a:blip r:embed="rId7"/>
          <a:stretch>
            <a:fillRect/>
          </a:stretch>
        </p:blipFill>
        <p:spPr>
          <a:xfrm>
            <a:off x="3144194" y="2388397"/>
            <a:ext cx="768163" cy="146317"/>
          </a:xfrm>
          <a:prstGeom prst="rect">
            <a:avLst/>
          </a:prstGeom>
        </p:spPr>
      </p:pic>
      <p:pic>
        <p:nvPicPr>
          <p:cNvPr id="111" name="図 110"/>
          <p:cNvPicPr>
            <a:picLocks noChangeAspect="1"/>
          </p:cNvPicPr>
          <p:nvPr/>
        </p:nvPicPr>
        <p:blipFill>
          <a:blip r:embed="rId7"/>
          <a:stretch>
            <a:fillRect/>
          </a:stretch>
        </p:blipFill>
        <p:spPr>
          <a:xfrm>
            <a:off x="3144194" y="2648780"/>
            <a:ext cx="768163" cy="146317"/>
          </a:xfrm>
          <a:prstGeom prst="rect">
            <a:avLst/>
          </a:prstGeom>
        </p:spPr>
      </p:pic>
      <p:pic>
        <p:nvPicPr>
          <p:cNvPr id="112" name="図 111"/>
          <p:cNvPicPr>
            <a:picLocks noChangeAspect="1"/>
          </p:cNvPicPr>
          <p:nvPr/>
        </p:nvPicPr>
        <p:blipFill>
          <a:blip r:embed="rId7"/>
          <a:stretch>
            <a:fillRect/>
          </a:stretch>
        </p:blipFill>
        <p:spPr>
          <a:xfrm>
            <a:off x="3144194" y="3177273"/>
            <a:ext cx="768163" cy="146317"/>
          </a:xfrm>
          <a:prstGeom prst="rect">
            <a:avLst/>
          </a:prstGeom>
        </p:spPr>
      </p:pic>
      <p:sp>
        <p:nvSpPr>
          <p:cNvPr id="113" name="フローチャート: せん孔テープ 112"/>
          <p:cNvSpPr/>
          <p:nvPr/>
        </p:nvSpPr>
        <p:spPr>
          <a:xfrm>
            <a:off x="147330" y="3032333"/>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正方形/長方形 113"/>
          <p:cNvSpPr/>
          <p:nvPr/>
        </p:nvSpPr>
        <p:spPr>
          <a:xfrm>
            <a:off x="228380" y="2071305"/>
            <a:ext cx="1854220" cy="161770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5" name="グループ化 114"/>
          <p:cNvGrpSpPr/>
          <p:nvPr/>
        </p:nvGrpSpPr>
        <p:grpSpPr>
          <a:xfrm>
            <a:off x="63722" y="1953477"/>
            <a:ext cx="198178" cy="281733"/>
            <a:chOff x="1417887" y="6988436"/>
            <a:chExt cx="198178" cy="281733"/>
          </a:xfrm>
        </p:grpSpPr>
        <p:sp>
          <p:nvSpPr>
            <p:cNvPr id="116"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7"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18" name="図 117"/>
          <p:cNvPicPr>
            <a:picLocks noChangeAspect="1"/>
          </p:cNvPicPr>
          <p:nvPr/>
        </p:nvPicPr>
        <p:blipFill rotWithShape="1">
          <a:blip r:embed="rId8">
            <a:extLst>
              <a:ext uri="{28A0092B-C50C-407E-A947-70E740481C1C}">
                <a14:useLocalDpi xmlns:a14="http://schemas.microsoft.com/office/drawing/2010/main" val="0"/>
              </a:ext>
            </a:extLst>
          </a:blip>
          <a:srcRect b="2701"/>
          <a:stretch/>
        </p:blipFill>
        <p:spPr>
          <a:xfrm>
            <a:off x="206965" y="5903009"/>
            <a:ext cx="3842632" cy="3652471"/>
          </a:xfrm>
          <a:prstGeom prst="rect">
            <a:avLst/>
          </a:prstGeom>
        </p:spPr>
      </p:pic>
      <p:sp>
        <p:nvSpPr>
          <p:cNvPr id="119" name="正方形/長方形 118"/>
          <p:cNvSpPr/>
          <p:nvPr/>
        </p:nvSpPr>
        <p:spPr>
          <a:xfrm>
            <a:off x="1670970" y="9177089"/>
            <a:ext cx="973995" cy="340131"/>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 name="正方形/長方形 119"/>
          <p:cNvSpPr/>
          <p:nvPr/>
        </p:nvSpPr>
        <p:spPr>
          <a:xfrm>
            <a:off x="1581368" y="9142268"/>
            <a:ext cx="1131321" cy="46882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21" name="グループ化 120"/>
          <p:cNvGrpSpPr/>
          <p:nvPr/>
        </p:nvGrpSpPr>
        <p:grpSpPr>
          <a:xfrm>
            <a:off x="1269618" y="8977060"/>
            <a:ext cx="606263" cy="248659"/>
            <a:chOff x="4526702" y="1715725"/>
            <a:chExt cx="572460" cy="248659"/>
          </a:xfrm>
        </p:grpSpPr>
        <p:sp>
          <p:nvSpPr>
            <p:cNvPr id="122"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3" name="コンテンツ プレースホルダー 2"/>
            <p:cNvSpPr txBox="1">
              <a:spLocks/>
            </p:cNvSpPr>
            <p:nvPr/>
          </p:nvSpPr>
          <p:spPr>
            <a:xfrm>
              <a:off x="4526702" y="1715725"/>
              <a:ext cx="572460" cy="229601"/>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130" name="グループ化 129"/>
          <p:cNvGrpSpPr/>
          <p:nvPr/>
        </p:nvGrpSpPr>
        <p:grpSpPr>
          <a:xfrm>
            <a:off x="1457702" y="9199579"/>
            <a:ext cx="198178" cy="281733"/>
            <a:chOff x="1417887" y="6988436"/>
            <a:chExt cx="198178" cy="281733"/>
          </a:xfrm>
        </p:grpSpPr>
        <p:sp>
          <p:nvSpPr>
            <p:cNvPr id="131" name="円/楕円 114"/>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3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133" name="図 132"/>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38125" y="6387559"/>
            <a:ext cx="1832457" cy="1535030"/>
          </a:xfrm>
          <a:prstGeom prst="rect">
            <a:avLst/>
          </a:prstGeom>
        </p:spPr>
      </p:pic>
      <p:pic>
        <p:nvPicPr>
          <p:cNvPr id="134" name="図 133"/>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205174" y="6387559"/>
            <a:ext cx="1832457" cy="1535030"/>
          </a:xfrm>
          <a:prstGeom prst="rect">
            <a:avLst/>
          </a:prstGeom>
        </p:spPr>
      </p:pic>
      <p:pic>
        <p:nvPicPr>
          <p:cNvPr id="135" name="図 13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9832" y="6107777"/>
            <a:ext cx="221151" cy="243266"/>
          </a:xfrm>
          <a:prstGeom prst="rect">
            <a:avLst/>
          </a:prstGeom>
        </p:spPr>
      </p:pic>
      <p:pic>
        <p:nvPicPr>
          <p:cNvPr id="136" name="図 13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01872" y="6096996"/>
            <a:ext cx="297263" cy="302058"/>
          </a:xfrm>
          <a:prstGeom prst="rect">
            <a:avLst/>
          </a:prstGeom>
        </p:spPr>
      </p:pic>
      <p:sp>
        <p:nvSpPr>
          <p:cNvPr id="137" name="テキスト ボックス 136"/>
          <p:cNvSpPr txBox="1"/>
          <p:nvPr/>
        </p:nvSpPr>
        <p:spPr>
          <a:xfrm>
            <a:off x="3049922" y="6066365"/>
            <a:ext cx="412232" cy="184666"/>
          </a:xfrm>
          <a:prstGeom prst="rect">
            <a:avLst/>
          </a:prstGeom>
          <a:noFill/>
        </p:spPr>
        <p:txBody>
          <a:bodyPr wrap="square" rtlCol="0">
            <a:spAutoFit/>
          </a:bodyPr>
          <a:lstStyle/>
          <a:p>
            <a:r>
              <a:rPr lang="ja-JP" altLang="en-US" sz="600" dirty="0"/>
              <a:t>支援</a:t>
            </a:r>
            <a:endParaRPr kumimoji="1" lang="ja-JP" altLang="en-US" sz="600" dirty="0"/>
          </a:p>
        </p:txBody>
      </p:sp>
      <p:sp>
        <p:nvSpPr>
          <p:cNvPr id="138" name="テキスト ボックス 137"/>
          <p:cNvSpPr txBox="1"/>
          <p:nvPr/>
        </p:nvSpPr>
        <p:spPr>
          <a:xfrm>
            <a:off x="3060312" y="6213669"/>
            <a:ext cx="344915" cy="184666"/>
          </a:xfrm>
          <a:prstGeom prst="rect">
            <a:avLst/>
          </a:prstGeom>
          <a:noFill/>
        </p:spPr>
        <p:txBody>
          <a:bodyPr wrap="square" rtlCol="0">
            <a:spAutoFit/>
          </a:bodyPr>
          <a:lstStyle>
            <a:defPPr>
              <a:defRPr lang="ja-JP"/>
            </a:defPPr>
            <a:lvl1pPr>
              <a:defRPr sz="500"/>
            </a:lvl1pPr>
          </a:lstStyle>
          <a:p>
            <a:r>
              <a:rPr lang="ja-JP" altLang="en-US" sz="600" dirty="0"/>
              <a:t>花子</a:t>
            </a:r>
          </a:p>
        </p:txBody>
      </p:sp>
      <p:sp>
        <p:nvSpPr>
          <p:cNvPr id="139" name="テキスト ボックス 138"/>
          <p:cNvSpPr txBox="1"/>
          <p:nvPr/>
        </p:nvSpPr>
        <p:spPr>
          <a:xfrm>
            <a:off x="1112459" y="6214455"/>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40" name="テキスト ボックス 139"/>
          <p:cNvSpPr txBox="1"/>
          <p:nvPr/>
        </p:nvSpPr>
        <p:spPr>
          <a:xfrm>
            <a:off x="1106849" y="6063926"/>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1" name="図 14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0555" y="6108197"/>
            <a:ext cx="221151" cy="243266"/>
          </a:xfrm>
          <a:prstGeom prst="rect">
            <a:avLst/>
          </a:prstGeom>
        </p:spPr>
      </p:pic>
      <p:sp>
        <p:nvSpPr>
          <p:cNvPr id="142" name="テキスト ボックス 141"/>
          <p:cNvSpPr txBox="1"/>
          <p:nvPr/>
        </p:nvSpPr>
        <p:spPr>
          <a:xfrm>
            <a:off x="1117572" y="6064346"/>
            <a:ext cx="412232" cy="184666"/>
          </a:xfrm>
          <a:prstGeom prst="rect">
            <a:avLst/>
          </a:prstGeom>
          <a:noFill/>
        </p:spPr>
        <p:txBody>
          <a:bodyPr wrap="square" rtlCol="0">
            <a:spAutoFit/>
          </a:bodyPr>
          <a:lstStyle/>
          <a:p>
            <a:r>
              <a:rPr lang="ja-JP" altLang="en-US" sz="600" dirty="0"/>
              <a:t>支援</a:t>
            </a:r>
            <a:endParaRPr kumimoji="1" lang="ja-JP" altLang="en-US" sz="600" dirty="0"/>
          </a:p>
        </p:txBody>
      </p:sp>
      <p:pic>
        <p:nvPicPr>
          <p:cNvPr id="143" name="図 142"/>
          <p:cNvPicPr>
            <a:picLocks noChangeAspect="1"/>
          </p:cNvPicPr>
          <p:nvPr/>
        </p:nvPicPr>
        <p:blipFill rotWithShape="1">
          <a:blip r:embed="rId6">
            <a:extLst>
              <a:ext uri="{28A0092B-C50C-407E-A947-70E740481C1C}">
                <a14:useLocalDpi xmlns:a14="http://schemas.microsoft.com/office/drawing/2010/main" val="0"/>
              </a:ext>
            </a:extLst>
          </a:blip>
          <a:srcRect t="81534"/>
          <a:stretch/>
        </p:blipFill>
        <p:spPr>
          <a:xfrm>
            <a:off x="192756" y="7155426"/>
            <a:ext cx="3809572" cy="778867"/>
          </a:xfrm>
          <a:prstGeom prst="rect">
            <a:avLst/>
          </a:prstGeom>
        </p:spPr>
      </p:pic>
      <p:pic>
        <p:nvPicPr>
          <p:cNvPr id="144" name="図 143"/>
          <p:cNvPicPr>
            <a:picLocks noChangeAspect="1"/>
          </p:cNvPicPr>
          <p:nvPr/>
        </p:nvPicPr>
        <p:blipFill rotWithShape="1">
          <a:blip r:embed="rId6">
            <a:extLst>
              <a:ext uri="{28A0092B-C50C-407E-A947-70E740481C1C}">
                <a14:useLocalDpi xmlns:a14="http://schemas.microsoft.com/office/drawing/2010/main" val="0"/>
              </a:ext>
            </a:extLst>
          </a:blip>
          <a:srcRect b="74745"/>
          <a:stretch/>
        </p:blipFill>
        <p:spPr>
          <a:xfrm>
            <a:off x="206966" y="6387976"/>
            <a:ext cx="3831188" cy="1064780"/>
          </a:xfrm>
          <a:prstGeom prst="rect">
            <a:avLst/>
          </a:prstGeom>
        </p:spPr>
      </p:pic>
      <p:sp>
        <p:nvSpPr>
          <p:cNvPr id="145" name="テキスト ボックス 144"/>
          <p:cNvSpPr txBox="1"/>
          <p:nvPr/>
        </p:nvSpPr>
        <p:spPr>
          <a:xfrm>
            <a:off x="1123182" y="6214875"/>
            <a:ext cx="344915" cy="184666"/>
          </a:xfrm>
          <a:prstGeom prst="rect">
            <a:avLst/>
          </a:prstGeom>
          <a:noFill/>
        </p:spPr>
        <p:txBody>
          <a:bodyPr wrap="square" rtlCol="0">
            <a:spAutoFit/>
          </a:bodyPr>
          <a:lstStyle>
            <a:defPPr>
              <a:defRPr lang="ja-JP"/>
            </a:defPPr>
            <a:lvl1pPr>
              <a:defRPr sz="500"/>
            </a:lvl1pPr>
          </a:lstStyle>
          <a:p>
            <a:r>
              <a:rPr lang="ja-JP" altLang="en-US" sz="600" dirty="0"/>
              <a:t>一郎</a:t>
            </a:r>
          </a:p>
        </p:txBody>
      </p:sp>
      <p:sp>
        <p:nvSpPr>
          <p:cNvPr id="146" name="フローチャート: せん孔テープ 145"/>
          <p:cNvSpPr/>
          <p:nvPr/>
        </p:nvSpPr>
        <p:spPr>
          <a:xfrm>
            <a:off x="142236" y="7354539"/>
            <a:ext cx="4130805" cy="247515"/>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98195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7" y="6022511"/>
            <a:ext cx="3548211" cy="1405295"/>
          </a:xfrm>
          <a:prstGeom prst="rect">
            <a:avLst/>
          </a:prstGeom>
        </p:spPr>
      </p:pic>
      <p:pic>
        <p:nvPicPr>
          <p:cNvPr id="5" name="図 4"/>
          <p:cNvPicPr>
            <a:picLocks noChangeAspect="1"/>
          </p:cNvPicPr>
          <p:nvPr/>
        </p:nvPicPr>
        <p:blipFill>
          <a:blip r:embed="rId4"/>
          <a:stretch>
            <a:fillRect/>
          </a:stretch>
        </p:blipFill>
        <p:spPr>
          <a:xfrm>
            <a:off x="460115" y="6528631"/>
            <a:ext cx="171395" cy="151619"/>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64" y="1371229"/>
            <a:ext cx="3684850" cy="4121017"/>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236218" y="839661"/>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収入状況届出入力内容確認画面</a:t>
            </a:r>
          </a:p>
        </p:txBody>
      </p:sp>
      <p:sp>
        <p:nvSpPr>
          <p:cNvPr id="18" name="正方形/長方形 17"/>
          <p:cNvSpPr/>
          <p:nvPr/>
        </p:nvSpPr>
        <p:spPr>
          <a:xfrm>
            <a:off x="4593875" y="1499074"/>
            <a:ext cx="2124075" cy="1691033"/>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生徒情報、保護者等情報、確認事項を確認します。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「本内容で申請する」ボタンをクリックします。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726533" y="7099642"/>
            <a:ext cx="855302" cy="22631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角丸四角形 21"/>
          <p:cNvSpPr/>
          <p:nvPr/>
        </p:nvSpPr>
        <p:spPr>
          <a:xfrm>
            <a:off x="4743230" y="1371229"/>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ローチャート: せん孔テープ 1"/>
          <p:cNvSpPr/>
          <p:nvPr/>
        </p:nvSpPr>
        <p:spPr>
          <a:xfrm>
            <a:off x="152230" y="5626929"/>
            <a:ext cx="4162193" cy="297374"/>
          </a:xfrm>
          <a:prstGeom prst="flowChartPunchedTap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 name="グループ化 3"/>
          <p:cNvGrpSpPr/>
          <p:nvPr/>
        </p:nvGrpSpPr>
        <p:grpSpPr>
          <a:xfrm>
            <a:off x="4630224" y="2575780"/>
            <a:ext cx="198178" cy="281733"/>
            <a:chOff x="4707498" y="2767507"/>
            <a:chExt cx="198178" cy="281733"/>
          </a:xfrm>
        </p:grpSpPr>
        <p:sp>
          <p:nvSpPr>
            <p:cNvPr id="73" name="円/楕円 72"/>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3" name="グループ化 2"/>
          <p:cNvGrpSpPr/>
          <p:nvPr/>
        </p:nvGrpSpPr>
        <p:grpSpPr>
          <a:xfrm>
            <a:off x="4630224" y="1706457"/>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5" name="正方形/長方形 24"/>
          <p:cNvSpPr/>
          <p:nvPr/>
        </p:nvSpPr>
        <p:spPr>
          <a:xfrm>
            <a:off x="367488" y="2520005"/>
            <a:ext cx="3548210" cy="453693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2" name="グループ化 41"/>
          <p:cNvGrpSpPr/>
          <p:nvPr/>
        </p:nvGrpSpPr>
        <p:grpSpPr>
          <a:xfrm>
            <a:off x="1615074" y="7054339"/>
            <a:ext cx="198178" cy="281733"/>
            <a:chOff x="4707498" y="3412377"/>
            <a:chExt cx="198178" cy="281733"/>
          </a:xfrm>
        </p:grpSpPr>
        <p:sp>
          <p:nvSpPr>
            <p:cNvPr id="43" name="円/楕円 42"/>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２</a:t>
              </a:r>
            </a:p>
          </p:txBody>
        </p:sp>
      </p:grpSp>
      <p:grpSp>
        <p:nvGrpSpPr>
          <p:cNvPr id="48" name="グループ化 47"/>
          <p:cNvGrpSpPr/>
          <p:nvPr/>
        </p:nvGrpSpPr>
        <p:grpSpPr>
          <a:xfrm>
            <a:off x="236821" y="2281761"/>
            <a:ext cx="198178" cy="281733"/>
            <a:chOff x="4707498" y="1706457"/>
            <a:chExt cx="198178" cy="281733"/>
          </a:xfrm>
        </p:grpSpPr>
        <p:sp>
          <p:nvSpPr>
            <p:cNvPr id="49" name="円/楕円 4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9" name="正方形/長方形 38"/>
          <p:cNvSpPr/>
          <p:nvPr/>
        </p:nvSpPr>
        <p:spPr>
          <a:xfrm>
            <a:off x="329166" y="7115640"/>
            <a:ext cx="1237570" cy="29281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40" name="グループ化 39"/>
          <p:cNvGrpSpPr/>
          <p:nvPr/>
        </p:nvGrpSpPr>
        <p:grpSpPr>
          <a:xfrm>
            <a:off x="205420" y="7094926"/>
            <a:ext cx="198178" cy="281733"/>
            <a:chOff x="1417887" y="6988436"/>
            <a:chExt cx="198178" cy="281733"/>
          </a:xfrm>
        </p:grpSpPr>
        <p:sp>
          <p:nvSpPr>
            <p:cNvPr id="4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45"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6" name="正方形/長方形 45"/>
          <p:cNvSpPr/>
          <p:nvPr/>
        </p:nvSpPr>
        <p:spPr>
          <a:xfrm>
            <a:off x="493632" y="6499142"/>
            <a:ext cx="3308347" cy="498654"/>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kumimoji="1" lang="ja-JP" altLang="en-US"/>
          </a:p>
        </p:txBody>
      </p:sp>
      <p:grpSp>
        <p:nvGrpSpPr>
          <p:cNvPr id="47" name="グループ化 46"/>
          <p:cNvGrpSpPr/>
          <p:nvPr/>
        </p:nvGrpSpPr>
        <p:grpSpPr>
          <a:xfrm>
            <a:off x="258723" y="6387764"/>
            <a:ext cx="198178" cy="281733"/>
            <a:chOff x="1417887" y="6988436"/>
            <a:chExt cx="198178" cy="281733"/>
          </a:xfrm>
        </p:grpSpPr>
        <p:sp>
          <p:nvSpPr>
            <p:cNvPr id="5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52"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55" name="テキスト ボックス 54"/>
          <p:cNvSpPr txBox="1"/>
          <p:nvPr/>
        </p:nvSpPr>
        <p:spPr>
          <a:xfrm>
            <a:off x="5873258" y="3062602"/>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16</a:t>
            </a:r>
            <a:r>
              <a:rPr lang="ja-JP" altLang="en-US" sz="1200" dirty="0">
                <a:solidFill>
                  <a:srgbClr val="000000"/>
                </a:solidFill>
              </a:rPr>
              <a:t>ページへ</a:t>
            </a:r>
            <a:endParaRPr kumimoji="1" lang="ja-JP" altLang="en-US" sz="1200" dirty="0">
              <a:solidFill>
                <a:srgbClr val="000000"/>
              </a:solidFill>
            </a:endParaRPr>
          </a:p>
        </p:txBody>
      </p:sp>
      <p:sp>
        <p:nvSpPr>
          <p:cNvPr id="54" name="正方形/長方形 53"/>
          <p:cNvSpPr/>
          <p:nvPr/>
        </p:nvSpPr>
        <p:spPr>
          <a:xfrm>
            <a:off x="4593950" y="3725609"/>
            <a:ext cx="2124000" cy="232693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defPPr>
              <a:defRPr lang="ja-JP"/>
            </a:defPPr>
            <a:lvl1pPr marL="0" algn="l" defTabSz="925880" rtl="0" eaLnBrk="1" latinLnBrk="0" hangingPunct="1">
              <a:defRPr kumimoji="1" sz="1822" kern="1200">
                <a:solidFill>
                  <a:schemeClr val="dk1"/>
                </a:solidFill>
                <a:latin typeface="+mn-lt"/>
                <a:ea typeface="+mn-ea"/>
                <a:cs typeface="+mn-cs"/>
              </a:defRPr>
            </a:lvl1pPr>
            <a:lvl2pPr marL="462940" algn="l" defTabSz="925880" rtl="0" eaLnBrk="1" latinLnBrk="0" hangingPunct="1">
              <a:defRPr kumimoji="1" sz="1822" kern="1200">
                <a:solidFill>
                  <a:schemeClr val="dk1"/>
                </a:solidFill>
                <a:latin typeface="+mn-lt"/>
                <a:ea typeface="+mn-ea"/>
                <a:cs typeface="+mn-cs"/>
              </a:defRPr>
            </a:lvl2pPr>
            <a:lvl3pPr marL="925880" algn="l" defTabSz="925880" rtl="0" eaLnBrk="1" latinLnBrk="0" hangingPunct="1">
              <a:defRPr kumimoji="1" sz="1822" kern="1200">
                <a:solidFill>
                  <a:schemeClr val="dk1"/>
                </a:solidFill>
                <a:latin typeface="+mn-lt"/>
                <a:ea typeface="+mn-ea"/>
                <a:cs typeface="+mn-cs"/>
              </a:defRPr>
            </a:lvl3pPr>
            <a:lvl4pPr marL="1388820" algn="l" defTabSz="925880" rtl="0" eaLnBrk="1" latinLnBrk="0" hangingPunct="1">
              <a:defRPr kumimoji="1" sz="1822" kern="1200">
                <a:solidFill>
                  <a:schemeClr val="dk1"/>
                </a:solidFill>
                <a:latin typeface="+mn-lt"/>
                <a:ea typeface="+mn-ea"/>
                <a:cs typeface="+mn-cs"/>
              </a:defRPr>
            </a:lvl4pPr>
            <a:lvl5pPr marL="1851759" algn="l" defTabSz="925880" rtl="0" eaLnBrk="1" latinLnBrk="0" hangingPunct="1">
              <a:defRPr kumimoji="1" sz="1822" kern="1200">
                <a:solidFill>
                  <a:schemeClr val="dk1"/>
                </a:solidFill>
                <a:latin typeface="+mn-lt"/>
                <a:ea typeface="+mn-ea"/>
                <a:cs typeface="+mn-cs"/>
              </a:defRPr>
            </a:lvl5pPr>
            <a:lvl6pPr marL="2314699" algn="l" defTabSz="925880" rtl="0" eaLnBrk="1" latinLnBrk="0" hangingPunct="1">
              <a:defRPr kumimoji="1" sz="1822" kern="1200">
                <a:solidFill>
                  <a:schemeClr val="dk1"/>
                </a:solidFill>
                <a:latin typeface="+mn-lt"/>
                <a:ea typeface="+mn-ea"/>
                <a:cs typeface="+mn-cs"/>
              </a:defRPr>
            </a:lvl6pPr>
            <a:lvl7pPr marL="2777640" algn="l" defTabSz="925880" rtl="0" eaLnBrk="1" latinLnBrk="0" hangingPunct="1">
              <a:defRPr kumimoji="1" sz="1822" kern="1200">
                <a:solidFill>
                  <a:schemeClr val="dk1"/>
                </a:solidFill>
                <a:latin typeface="+mn-lt"/>
                <a:ea typeface="+mn-ea"/>
                <a:cs typeface="+mn-cs"/>
              </a:defRPr>
            </a:lvl7pPr>
            <a:lvl8pPr marL="3240579" algn="l" defTabSz="925880" rtl="0" eaLnBrk="1" latinLnBrk="0" hangingPunct="1">
              <a:defRPr kumimoji="1" sz="1822" kern="1200">
                <a:solidFill>
                  <a:schemeClr val="dk1"/>
                </a:solidFill>
                <a:latin typeface="+mn-lt"/>
                <a:ea typeface="+mn-ea"/>
                <a:cs typeface="+mn-cs"/>
              </a:defRPr>
            </a:lvl8pPr>
            <a:lvl9pPr marL="3703519" algn="l" defTabSz="925880" rtl="0" eaLnBrk="1" latinLnBrk="0" hangingPunct="1">
              <a:defRPr kumimoji="1" sz="1822" kern="1200">
                <a:solidFill>
                  <a:schemeClr val="dk1"/>
                </a:solidFill>
                <a:latin typeface="+mn-lt"/>
                <a:ea typeface="+mn-ea"/>
                <a:cs typeface="+mn-cs"/>
              </a:defRPr>
            </a:lvl9p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確認事項は、メールアドレスを入力した場合のみ表示されます。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前の画面の入力内容を修正する場合、「収入状況届出</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収入状況取得</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に戻る」ボタンをクリックします。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4743305" y="359776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7" name="グループ化 56"/>
          <p:cNvGrpSpPr/>
          <p:nvPr/>
        </p:nvGrpSpPr>
        <p:grpSpPr>
          <a:xfrm>
            <a:off x="4630299" y="3945673"/>
            <a:ext cx="198178" cy="281733"/>
            <a:chOff x="1417887" y="6988436"/>
            <a:chExt cx="198178" cy="281733"/>
          </a:xfrm>
        </p:grpSpPr>
        <p:sp>
          <p:nvSpPr>
            <p:cNvPr id="58"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59" name="コンテンツ プレースホルダー 2"/>
            <p:cNvSpPr txBox="1">
              <a:spLocks/>
            </p:cNvSpPr>
            <p:nvPr/>
          </p:nvSpPr>
          <p:spPr>
            <a:xfrm>
              <a:off x="1461452" y="698843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0" name="グループ化 59"/>
          <p:cNvGrpSpPr/>
          <p:nvPr/>
        </p:nvGrpSpPr>
        <p:grpSpPr>
          <a:xfrm>
            <a:off x="4638318" y="4795376"/>
            <a:ext cx="198178" cy="281733"/>
            <a:chOff x="1417887" y="6998596"/>
            <a:chExt cx="198178" cy="281733"/>
          </a:xfrm>
        </p:grpSpPr>
        <p:sp>
          <p:nvSpPr>
            <p:cNvPr id="61" name="円/楕円 81"/>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25880" rtl="0" eaLnBrk="1" latinLnBrk="0" hangingPunct="1">
                <a:defRPr kumimoji="1" sz="1822" kern="1200">
                  <a:solidFill>
                    <a:schemeClr val="lt1"/>
                  </a:solidFill>
                  <a:latin typeface="+mn-lt"/>
                  <a:ea typeface="+mn-ea"/>
                  <a:cs typeface="+mn-cs"/>
                </a:defRPr>
              </a:lvl1pPr>
              <a:lvl2pPr marL="462940" algn="l" defTabSz="925880" rtl="0" eaLnBrk="1" latinLnBrk="0" hangingPunct="1">
                <a:defRPr kumimoji="1" sz="1822" kern="1200">
                  <a:solidFill>
                    <a:schemeClr val="lt1"/>
                  </a:solidFill>
                  <a:latin typeface="+mn-lt"/>
                  <a:ea typeface="+mn-ea"/>
                  <a:cs typeface="+mn-cs"/>
                </a:defRPr>
              </a:lvl2pPr>
              <a:lvl3pPr marL="925880" algn="l" defTabSz="925880" rtl="0" eaLnBrk="1" latinLnBrk="0" hangingPunct="1">
                <a:defRPr kumimoji="1" sz="1822" kern="1200">
                  <a:solidFill>
                    <a:schemeClr val="lt1"/>
                  </a:solidFill>
                  <a:latin typeface="+mn-lt"/>
                  <a:ea typeface="+mn-ea"/>
                  <a:cs typeface="+mn-cs"/>
                </a:defRPr>
              </a:lvl3pPr>
              <a:lvl4pPr marL="1388820" algn="l" defTabSz="925880" rtl="0" eaLnBrk="1" latinLnBrk="0" hangingPunct="1">
                <a:defRPr kumimoji="1" sz="1822" kern="1200">
                  <a:solidFill>
                    <a:schemeClr val="lt1"/>
                  </a:solidFill>
                  <a:latin typeface="+mn-lt"/>
                  <a:ea typeface="+mn-ea"/>
                  <a:cs typeface="+mn-cs"/>
                </a:defRPr>
              </a:lvl4pPr>
              <a:lvl5pPr marL="1851759" algn="l" defTabSz="925880" rtl="0" eaLnBrk="1" latinLnBrk="0" hangingPunct="1">
                <a:defRPr kumimoji="1" sz="1822" kern="1200">
                  <a:solidFill>
                    <a:schemeClr val="lt1"/>
                  </a:solidFill>
                  <a:latin typeface="+mn-lt"/>
                  <a:ea typeface="+mn-ea"/>
                  <a:cs typeface="+mn-cs"/>
                </a:defRPr>
              </a:lvl5pPr>
              <a:lvl6pPr marL="2314699" algn="l" defTabSz="925880" rtl="0" eaLnBrk="1" latinLnBrk="0" hangingPunct="1">
                <a:defRPr kumimoji="1" sz="1822" kern="1200">
                  <a:solidFill>
                    <a:schemeClr val="lt1"/>
                  </a:solidFill>
                  <a:latin typeface="+mn-lt"/>
                  <a:ea typeface="+mn-ea"/>
                  <a:cs typeface="+mn-cs"/>
                </a:defRPr>
              </a:lvl6pPr>
              <a:lvl7pPr marL="2777640" algn="l" defTabSz="925880" rtl="0" eaLnBrk="1" latinLnBrk="0" hangingPunct="1">
                <a:defRPr kumimoji="1" sz="1822" kern="1200">
                  <a:solidFill>
                    <a:schemeClr val="lt1"/>
                  </a:solidFill>
                  <a:latin typeface="+mn-lt"/>
                  <a:ea typeface="+mn-ea"/>
                  <a:cs typeface="+mn-cs"/>
                </a:defRPr>
              </a:lvl7pPr>
              <a:lvl8pPr marL="3240579" algn="l" defTabSz="925880" rtl="0" eaLnBrk="1" latinLnBrk="0" hangingPunct="1">
                <a:defRPr kumimoji="1" sz="1822" kern="1200">
                  <a:solidFill>
                    <a:schemeClr val="lt1"/>
                  </a:solidFill>
                  <a:latin typeface="+mn-lt"/>
                  <a:ea typeface="+mn-ea"/>
                  <a:cs typeface="+mn-cs"/>
                </a:defRPr>
              </a:lvl8pPr>
              <a:lvl9pPr marL="3703519" algn="l" defTabSz="925880" rtl="0" eaLnBrk="1" latinLnBrk="0" hangingPunct="1">
                <a:defRPr kumimoji="1" sz="1822" kern="1200">
                  <a:solidFill>
                    <a:schemeClr val="lt1"/>
                  </a:solidFill>
                  <a:latin typeface="+mn-lt"/>
                  <a:ea typeface="+mn-ea"/>
                  <a:cs typeface="+mn-cs"/>
                </a:defRPr>
              </a:lvl9pPr>
            </a:lstStyle>
            <a:p>
              <a:pPr algn="ctr"/>
              <a:endParaRPr lang="ja-JP" altLang="en-US">
                <a:solidFill>
                  <a:srgbClr val="FFFFFF"/>
                </a:solidFill>
              </a:endParaRPr>
            </a:p>
          </p:txBody>
        </p:sp>
        <p:sp>
          <p:nvSpPr>
            <p:cNvPr id="62" name="コンテンツ プレースホルダー 2"/>
            <p:cNvSpPr txBox="1">
              <a:spLocks/>
            </p:cNvSpPr>
            <p:nvPr/>
          </p:nvSpPr>
          <p:spPr>
            <a:xfrm>
              <a:off x="1453832" y="6998596"/>
              <a:ext cx="125593" cy="281733"/>
            </a:xfrm>
            <a:prstGeom prst="rect">
              <a:avLst/>
            </a:prstGeom>
          </p:spPr>
          <p:txBody>
            <a:bodyPr lIns="90000"/>
            <a:ls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Tree>
    <p:extLst>
      <p:ext uri="{BB962C8B-B14F-4D97-AF65-F5344CB8AC3E}">
        <p14:creationId xmlns:p14="http://schemas.microsoft.com/office/powerpoint/2010/main" val="48111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16" y="4502631"/>
            <a:ext cx="4273666" cy="2072820"/>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9182" y="8217365"/>
            <a:ext cx="3816414" cy="1162049"/>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557" y="1499075"/>
            <a:ext cx="3994380" cy="2512486"/>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収入状況の届出をする</a:t>
            </a:r>
          </a:p>
        </p:txBody>
      </p:sp>
      <p:sp>
        <p:nvSpPr>
          <p:cNvPr id="34" name="正方形/長方形 33"/>
          <p:cNvSpPr/>
          <p:nvPr/>
        </p:nvSpPr>
        <p:spPr>
          <a:xfrm>
            <a:off x="236219" y="839661"/>
            <a:ext cx="6540237"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収入状況届出結果画面</a:t>
            </a:r>
          </a:p>
        </p:txBody>
      </p:sp>
      <p:sp>
        <p:nvSpPr>
          <p:cNvPr id="13" name="正方形/長方形 12"/>
          <p:cNvSpPr/>
          <p:nvPr/>
        </p:nvSpPr>
        <p:spPr>
          <a:xfrm>
            <a:off x="4652382" y="1499075"/>
            <a:ext cx="2124075" cy="1357767"/>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届出の登録結果が表示されます。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以上で収入状況届出は完了です。審査が完了するのをお待ちください。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41557" y="1499075"/>
            <a:ext cx="4212355" cy="263499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角丸四角形 19"/>
          <p:cNvSpPr/>
          <p:nvPr/>
        </p:nvSpPr>
        <p:spPr>
          <a:xfrm>
            <a:off x="4820504" y="135417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4707498" y="1579457"/>
            <a:ext cx="198178" cy="281733"/>
            <a:chOff x="4707498" y="1706457"/>
            <a:chExt cx="198178" cy="281733"/>
          </a:xfrm>
        </p:grpSpPr>
        <p:sp>
          <p:nvSpPr>
            <p:cNvPr id="24" name="円/楕円 2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2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28" name="グループ化 27"/>
          <p:cNvGrpSpPr/>
          <p:nvPr/>
        </p:nvGrpSpPr>
        <p:grpSpPr>
          <a:xfrm>
            <a:off x="96856" y="1530651"/>
            <a:ext cx="198178" cy="281733"/>
            <a:chOff x="4707498" y="1706457"/>
            <a:chExt cx="198178" cy="281733"/>
          </a:xfrm>
        </p:grpSpPr>
        <p:sp>
          <p:nvSpPr>
            <p:cNvPr id="29"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17" name="正方形/長方形 16"/>
          <p:cNvSpPr/>
          <p:nvPr/>
        </p:nvSpPr>
        <p:spPr>
          <a:xfrm>
            <a:off x="224526" y="7300270"/>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8" name="正方形/長方形 17"/>
          <p:cNvSpPr/>
          <p:nvPr/>
        </p:nvSpPr>
        <p:spPr>
          <a:xfrm>
            <a:off x="4652381" y="7897790"/>
            <a:ext cx="2124075" cy="119416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審査状況、審査結果、申請内容を確認する場合は、「表示」ボタンをクリックします。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461989" y="9112577"/>
            <a:ext cx="705033" cy="24746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角丸四角形 21"/>
          <p:cNvSpPr/>
          <p:nvPr/>
        </p:nvSpPr>
        <p:spPr>
          <a:xfrm>
            <a:off x="4808811" y="779903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p:cNvGrpSpPr/>
          <p:nvPr/>
        </p:nvGrpSpPr>
        <p:grpSpPr>
          <a:xfrm>
            <a:off x="4697638" y="8113879"/>
            <a:ext cx="198178" cy="281733"/>
            <a:chOff x="4707498" y="1706457"/>
            <a:chExt cx="198178" cy="281733"/>
          </a:xfrm>
        </p:grpSpPr>
        <p:sp>
          <p:nvSpPr>
            <p:cNvPr id="27" name="円/楕円 2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3"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5" name="図 4"/>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34576" y="9130905"/>
            <a:ext cx="657225" cy="228600"/>
          </a:xfrm>
          <a:prstGeom prst="rect">
            <a:avLst/>
          </a:prstGeom>
        </p:spPr>
      </p:pic>
      <p:pic>
        <p:nvPicPr>
          <p:cNvPr id="39" name="図 38"/>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24526" y="7726295"/>
            <a:ext cx="4166750" cy="1206056"/>
          </a:xfrm>
          <a:prstGeom prst="rect">
            <a:avLst/>
          </a:prstGeom>
        </p:spPr>
      </p:pic>
      <p:grpSp>
        <p:nvGrpSpPr>
          <p:cNvPr id="40" name="グループ化 39"/>
          <p:cNvGrpSpPr/>
          <p:nvPr/>
        </p:nvGrpSpPr>
        <p:grpSpPr>
          <a:xfrm>
            <a:off x="155556" y="4265199"/>
            <a:ext cx="198178" cy="281733"/>
            <a:chOff x="1417887" y="6988436"/>
            <a:chExt cx="198178" cy="281733"/>
          </a:xfrm>
        </p:grpSpPr>
        <p:sp>
          <p:nvSpPr>
            <p:cNvPr id="41"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2"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43" name="グループ化 42"/>
          <p:cNvGrpSpPr/>
          <p:nvPr/>
        </p:nvGrpSpPr>
        <p:grpSpPr>
          <a:xfrm>
            <a:off x="331154" y="4572057"/>
            <a:ext cx="198178" cy="281733"/>
            <a:chOff x="1417887" y="6988436"/>
            <a:chExt cx="198178" cy="281733"/>
          </a:xfrm>
        </p:grpSpPr>
        <p:sp>
          <p:nvSpPr>
            <p:cNvPr id="44"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6" name="正方形/長方形 45"/>
          <p:cNvSpPr/>
          <p:nvPr/>
        </p:nvSpPr>
        <p:spPr>
          <a:xfrm>
            <a:off x="4608363" y="3025959"/>
            <a:ext cx="2205619" cy="3779242"/>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審査が完了すると、学校から通知書が届きます。メールアドレスを登録した場合は、審査完了をお知らせするメールも届きます。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mext.go.jp</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」から送信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されます。受信拒否設定</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等に問題がないかご確認</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ください。</a:t>
            </a: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送信元が異なるメールが</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届いた場合、不審メール</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の可能性があります。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判断に迷う場合は学校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に問い合わせてください。</a:t>
            </a:r>
          </a:p>
        </p:txBody>
      </p:sp>
      <p:sp>
        <p:nvSpPr>
          <p:cNvPr id="47" name="角丸四角形 46"/>
          <p:cNvSpPr/>
          <p:nvPr/>
        </p:nvSpPr>
        <p:spPr>
          <a:xfrm>
            <a:off x="4841014" y="2915994"/>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8" name="グループ化 47"/>
          <p:cNvGrpSpPr/>
          <p:nvPr/>
        </p:nvGrpSpPr>
        <p:grpSpPr>
          <a:xfrm>
            <a:off x="4676944" y="3221186"/>
            <a:ext cx="198178" cy="281733"/>
            <a:chOff x="1417887" y="6988436"/>
            <a:chExt cx="198178" cy="281733"/>
          </a:xfrm>
        </p:grpSpPr>
        <p:sp>
          <p:nvSpPr>
            <p:cNvPr id="49"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51" name="グループ化 50"/>
          <p:cNvGrpSpPr/>
          <p:nvPr/>
        </p:nvGrpSpPr>
        <p:grpSpPr>
          <a:xfrm>
            <a:off x="4669009" y="4512867"/>
            <a:ext cx="198178" cy="281733"/>
            <a:chOff x="1417887" y="6988436"/>
            <a:chExt cx="198178" cy="281733"/>
          </a:xfrm>
        </p:grpSpPr>
        <p:sp>
          <p:nvSpPr>
            <p:cNvPr id="52" name="円/楕円 66"/>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3"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54" name="正方形/長方形 53"/>
          <p:cNvSpPr/>
          <p:nvPr/>
        </p:nvSpPr>
        <p:spPr>
          <a:xfrm>
            <a:off x="572897" y="4731975"/>
            <a:ext cx="2026993" cy="9569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5" name="グループ化 34"/>
          <p:cNvGrpSpPr/>
          <p:nvPr/>
        </p:nvGrpSpPr>
        <p:grpSpPr>
          <a:xfrm>
            <a:off x="3291801" y="8866818"/>
            <a:ext cx="198178" cy="281733"/>
            <a:chOff x="4707498" y="1706457"/>
            <a:chExt cx="198178" cy="281733"/>
          </a:xfrm>
        </p:grpSpPr>
        <p:sp>
          <p:nvSpPr>
            <p:cNvPr id="36" name="円/楕円 2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Tree>
    <p:extLst>
      <p:ext uri="{BB962C8B-B14F-4D97-AF65-F5344CB8AC3E}">
        <p14:creationId xmlns:p14="http://schemas.microsoft.com/office/powerpoint/2010/main" val="254508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397A2DC-BA5F-462E-AC1A-61A78D2EB507}"/>
              </a:ext>
            </a:extLst>
          </p:cNvPr>
          <p:cNvSpPr txBox="1"/>
          <p:nvPr/>
        </p:nvSpPr>
        <p:spPr>
          <a:xfrm>
            <a:off x="296214" y="7753611"/>
            <a:ext cx="6265573" cy="1667829"/>
          </a:xfrm>
          <a:prstGeom prst="rect">
            <a:avLst/>
          </a:prstGeom>
          <a:noFill/>
          <a:ln>
            <a:solidFill>
              <a:schemeClr val="tx1"/>
            </a:solidFill>
            <a:prstDash val="dash"/>
          </a:ln>
        </p:spPr>
        <p:txBody>
          <a:bodyPr wrap="square" anchor="ctr" anchorCtr="0">
            <a:noAutofit/>
          </a:bodyPr>
          <a:lstStyle/>
          <a:p>
            <a:pPr marL="450850" indent="-285750">
              <a:buFont typeface="Wingdings" panose="05000000000000000000" pitchFamily="2" charset="2"/>
              <a:buChar char="n"/>
            </a:pPr>
            <a:r>
              <a:rPr lang="en-US" altLang="ja-JP" sz="1400" dirty="0">
                <a:solidFill>
                  <a:srgbClr val="000000"/>
                </a:solidFill>
                <a:latin typeface="Meiryo UI" panose="020B0604030504040204" pitchFamily="50" charset="-128"/>
                <a:ea typeface="Meiryo UI" panose="020B0604030504040204" pitchFamily="50" charset="-128"/>
              </a:rPr>
              <a:t>e-Shien</a:t>
            </a:r>
            <a:r>
              <a:rPr lang="ja-JP" altLang="en-US" sz="1400" dirty="0">
                <a:solidFill>
                  <a:srgbClr val="000000"/>
                </a:solidFill>
                <a:latin typeface="Meiryo UI" panose="020B0604030504040204" pitchFamily="50" charset="-128"/>
                <a:ea typeface="Meiryo UI" panose="020B0604030504040204" pitchFamily="50" charset="-128"/>
              </a:rPr>
              <a:t>へのアクセス</a:t>
            </a:r>
            <a:endParaRPr lang="en-US" altLang="ja-JP" sz="800" dirty="0">
              <a:solidFill>
                <a:srgbClr val="000000"/>
              </a:solidFill>
              <a:latin typeface="Meiryo UI" panose="020B0604030504040204" pitchFamily="50" charset="-128"/>
              <a:ea typeface="Meiryo UI" panose="020B0604030504040204" pitchFamily="50" charset="-128"/>
            </a:endParaRPr>
          </a:p>
          <a:p>
            <a:pPr marL="450850"/>
            <a:r>
              <a:rPr lang="en-US" altLang="ja-JP" sz="1200" dirty="0">
                <a:solidFill>
                  <a:srgbClr val="000000"/>
                </a:solidFill>
                <a:latin typeface="Meiryo UI" panose="020B0604030504040204" pitchFamily="50" charset="-128"/>
                <a:ea typeface="Meiryo UI" panose="020B0604030504040204" pitchFamily="50" charset="-128"/>
                <a:hlinkClick r:id="rId3"/>
              </a:rPr>
              <a:t>https://www.e-shien.mext.go.jp/</a:t>
            </a:r>
            <a:endParaRPr lang="en-US" altLang="ja-JP" sz="1200" dirty="0">
              <a:solidFill>
                <a:srgbClr val="000000"/>
              </a:solidFill>
              <a:latin typeface="Meiryo UI" panose="020B0604030504040204" pitchFamily="50" charset="-128"/>
              <a:ea typeface="Meiryo UI" panose="020B0604030504040204" pitchFamily="50" charset="-128"/>
            </a:endParaRPr>
          </a:p>
          <a:p>
            <a:pPr marL="450850" indent="-285750">
              <a:buFont typeface="Wingdings" panose="05000000000000000000" pitchFamily="2" charset="2"/>
              <a:buChar char="n"/>
            </a:pPr>
            <a:endParaRPr lang="en-US" altLang="ja-JP" sz="800" dirty="0">
              <a:solidFill>
                <a:srgbClr val="000000"/>
              </a:solidFill>
              <a:latin typeface="Meiryo UI" panose="020B0604030504040204" pitchFamily="50" charset="-128"/>
              <a:ea typeface="Meiryo UI" panose="020B0604030504040204" pitchFamily="50" charset="-128"/>
            </a:endParaRPr>
          </a:p>
          <a:p>
            <a:pPr marL="450850" lvl="1" indent="-285750">
              <a:buFont typeface="Wingdings" panose="05000000000000000000" pitchFamily="2" charset="2"/>
              <a:buChar char="n"/>
            </a:pPr>
            <a:r>
              <a:rPr lang="ja-JP" altLang="en-US" sz="1400" dirty="0">
                <a:solidFill>
                  <a:srgbClr val="000000"/>
                </a:solidFill>
                <a:latin typeface="Meiryo UI" panose="020B0604030504040204" pitchFamily="50" charset="-128"/>
                <a:ea typeface="Meiryo UI" panose="020B0604030504040204" pitchFamily="50" charset="-128"/>
              </a:rPr>
              <a:t>操作手順の説明動画、</a:t>
            </a:r>
            <a:r>
              <a:rPr lang="en-US" altLang="ja-JP" sz="1400" dirty="0">
                <a:solidFill>
                  <a:srgbClr val="000000"/>
                </a:solidFill>
                <a:latin typeface="Meiryo UI" panose="020B0604030504040204" pitchFamily="50" charset="-128"/>
                <a:ea typeface="Meiryo UI" panose="020B0604030504040204" pitchFamily="50" charset="-128"/>
              </a:rPr>
              <a:t>FAQ</a:t>
            </a:r>
            <a:r>
              <a:rPr lang="ja-JP" altLang="en-US" sz="1400" dirty="0">
                <a:solidFill>
                  <a:srgbClr val="000000"/>
                </a:solidFill>
                <a:latin typeface="Meiryo UI" panose="020B0604030504040204" pitchFamily="50" charset="-128"/>
                <a:ea typeface="Meiryo UI" panose="020B0604030504040204" pitchFamily="50" charset="-128"/>
              </a:rPr>
              <a:t>等</a:t>
            </a:r>
            <a:endParaRPr lang="en-US" altLang="ja-JP" sz="800" dirty="0">
              <a:solidFill>
                <a:srgbClr val="000000"/>
              </a:solidFill>
              <a:latin typeface="Meiryo UI" panose="020B0604030504040204" pitchFamily="50" charset="-128"/>
              <a:ea typeface="Meiryo UI" panose="020B0604030504040204" pitchFamily="50" charset="-128"/>
            </a:endParaRPr>
          </a:p>
          <a:p>
            <a:pPr marL="450850" lvl="1"/>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4"/>
              </a:rPr>
              <a:t>https://www.mext.go.jp/a_menu/shotou/mushouka/01753.html</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lvl="1"/>
            <a:endParaRPr lang="en-US" altLang="ja-JP"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50850" indent="-285750">
              <a:buFont typeface="Wingdings" panose="05000000000000000000" pitchFamily="2" charset="2"/>
              <a:buChar char="n"/>
            </a:pPr>
            <a:r>
              <a:rPr lang="ja-JP" altLang="en-US" sz="1400" dirty="0">
                <a:solidFill>
                  <a:srgbClr val="000000"/>
                </a:solidFill>
                <a:latin typeface="Meiryo UI" panose="020B0604030504040204" pitchFamily="50" charset="-128"/>
                <a:ea typeface="Meiryo UI" panose="020B0604030504040204" pitchFamily="50" charset="-128"/>
              </a:rPr>
              <a:t>就学支援金制度の概要</a:t>
            </a:r>
            <a:r>
              <a:rPr lang="en-US" altLang="ja-JP" sz="1200" dirty="0">
                <a:solidFill>
                  <a:srgbClr val="000000"/>
                </a:solidFill>
                <a:latin typeface="Meiryo UI" panose="020B0604030504040204" pitchFamily="50" charset="-128"/>
                <a:ea typeface="Meiryo UI" panose="020B0604030504040204" pitchFamily="50" charset="-128"/>
                <a:hlinkClick r:id="rId5"/>
              </a:rPr>
              <a:t>https://www.mext.go.jp/a_menu/shotou/mushouka/1342674.htm</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7" name="テキスト プレースホルダー 6"/>
          <p:cNvSpPr>
            <a:spLocks noGrp="1"/>
          </p:cNvSpPr>
          <p:nvPr>
            <p:ph type="body" sz="quarter" idx="10"/>
          </p:nvPr>
        </p:nvSpPr>
        <p:spPr/>
        <p:txBody>
          <a:bodyPr/>
          <a:lstStyle/>
          <a:p>
            <a:r>
              <a:rPr kumimoji="1" lang="ja-JP" altLang="en-US" dirty="0">
                <a:solidFill>
                  <a:srgbClr val="000000"/>
                </a:solidFill>
              </a:rPr>
              <a:t>目次</a:t>
            </a:r>
          </a:p>
        </p:txBody>
      </p:sp>
      <p:sp>
        <p:nvSpPr>
          <p:cNvPr id="16" name="コンテンツ プレースホルダー 5">
            <a:extLst>
              <a:ext uri="{FF2B5EF4-FFF2-40B4-BE49-F238E27FC236}">
                <a16:creationId xmlns:a16="http://schemas.microsoft.com/office/drawing/2014/main" id="{A5C0AFD9-A2DC-419C-92A1-B62D5E42A321}"/>
              </a:ext>
            </a:extLst>
          </p:cNvPr>
          <p:cNvSpPr>
            <a:spLocks noGrp="1"/>
          </p:cNvSpPr>
          <p:nvPr>
            <p:ph idx="1"/>
          </p:nvPr>
        </p:nvSpPr>
        <p:spPr>
          <a:xfrm>
            <a:off x="162594" y="749245"/>
            <a:ext cx="6522860" cy="6885444"/>
          </a:xfrm>
        </p:spPr>
        <p:txBody>
          <a:bodyPr/>
          <a:lstStyle/>
          <a:p>
            <a:pPr marL="285750" indent="-285750">
              <a:buFont typeface="Wingdings" panose="05000000000000000000" pitchFamily="2" charset="2"/>
              <a:buChar char="Ø"/>
            </a:pPr>
            <a:r>
              <a:rPr lang="ja-JP" altLang="en-US" sz="1600" dirty="0">
                <a:solidFill>
                  <a:srgbClr val="000000"/>
                </a:solidFill>
              </a:rPr>
              <a:t>このマニュアルでは、高等学校等就学支援金</a:t>
            </a:r>
            <a:r>
              <a:rPr lang="en-US" altLang="ja-JP" sz="1600" dirty="0">
                <a:solidFill>
                  <a:srgbClr val="000000"/>
                </a:solidFill>
              </a:rPr>
              <a:t>(</a:t>
            </a:r>
            <a:r>
              <a:rPr lang="ja-JP" altLang="en-US" sz="1600" dirty="0">
                <a:solidFill>
                  <a:srgbClr val="000000"/>
                </a:solidFill>
              </a:rPr>
              <a:t>以下、就学支援金</a:t>
            </a:r>
            <a:r>
              <a:rPr lang="en-US" altLang="ja-JP" sz="1600" dirty="0">
                <a:solidFill>
                  <a:srgbClr val="000000"/>
                </a:solidFill>
              </a:rPr>
              <a:t>)</a:t>
            </a:r>
            <a:r>
              <a:rPr lang="ja-JP" altLang="en-US" sz="1600" dirty="0">
                <a:solidFill>
                  <a:srgbClr val="000000"/>
                </a:solidFill>
              </a:rPr>
              <a:t>に関する手続を、生徒が</a:t>
            </a:r>
            <a:r>
              <a:rPr lang="en-US" altLang="ja-JP" sz="1600" dirty="0">
                <a:solidFill>
                  <a:srgbClr val="000000"/>
                </a:solidFill>
              </a:rPr>
              <a:t>e-Shien</a:t>
            </a:r>
            <a:r>
              <a:rPr lang="ja-JP" altLang="en-US" sz="1600" dirty="0">
                <a:solidFill>
                  <a:srgbClr val="000000"/>
                </a:solidFill>
              </a:rPr>
              <a:t>で行うための手順について説明します。</a:t>
            </a:r>
            <a:endParaRPr lang="en-US" altLang="ja-JP" sz="1600" dirty="0">
              <a:solidFill>
                <a:srgbClr val="000000"/>
              </a:solidFill>
            </a:endParaRPr>
          </a:p>
          <a:p>
            <a:endParaRPr lang="en-US" altLang="ja-JP" sz="1600" dirty="0">
              <a:solidFill>
                <a:srgbClr val="000000"/>
              </a:solidFill>
            </a:endParaRPr>
          </a:p>
          <a:p>
            <a:pPr marL="285750" indent="-285750">
              <a:buFont typeface="Wingdings" panose="05000000000000000000" pitchFamily="2" charset="2"/>
              <a:buChar char="Ø"/>
            </a:pPr>
            <a:r>
              <a:rPr lang="ja-JP" altLang="en-US" sz="1600" dirty="0">
                <a:solidFill>
                  <a:srgbClr val="000000"/>
                </a:solidFill>
              </a:rPr>
              <a:t>マニュアルは次の</a:t>
            </a:r>
            <a:r>
              <a:rPr lang="en-US" altLang="ja-JP" sz="1600" dirty="0">
                <a:solidFill>
                  <a:srgbClr val="000000"/>
                </a:solidFill>
              </a:rPr>
              <a:t>4</a:t>
            </a:r>
            <a:r>
              <a:rPr lang="ja-JP" altLang="en-US" sz="1600" dirty="0">
                <a:solidFill>
                  <a:srgbClr val="000000"/>
                </a:solidFill>
              </a:rPr>
              <a:t>つに分かれており、本書は</a:t>
            </a:r>
            <a:r>
              <a:rPr lang="ja-JP" altLang="en-US" sz="1600" b="1" u="sng" dirty="0">
                <a:solidFill>
                  <a:srgbClr val="000000"/>
                </a:solidFill>
              </a:rPr>
              <a:t>「③継続届出編」</a:t>
            </a:r>
            <a:r>
              <a:rPr lang="ja-JP" altLang="en-US" sz="1600" dirty="0">
                <a:solidFill>
                  <a:srgbClr val="000000"/>
                </a:solidFill>
              </a:rPr>
              <a:t>です。</a:t>
            </a:r>
            <a:endParaRPr lang="en-US" altLang="ja-JP" sz="1600" dirty="0">
              <a:solidFill>
                <a:srgbClr val="000000"/>
              </a:solidFill>
            </a:endParaRPr>
          </a:p>
          <a:p>
            <a:endParaRPr lang="en-US" altLang="ja-JP" sz="800" dirty="0">
              <a:solidFill>
                <a:srgbClr val="000000"/>
              </a:solidFill>
            </a:endParaRPr>
          </a:p>
          <a:p>
            <a:r>
              <a:rPr lang="ja-JP" altLang="en-US" sz="1600" dirty="0">
                <a:solidFill>
                  <a:srgbClr val="000000"/>
                </a:solidFill>
              </a:rPr>
              <a:t>　①</a:t>
            </a:r>
            <a:r>
              <a:rPr lang="ja-JP" altLang="en-US" sz="1600" b="1" dirty="0">
                <a:solidFill>
                  <a:srgbClr val="000000"/>
                </a:solidFill>
              </a:rPr>
              <a:t>　</a:t>
            </a:r>
            <a:r>
              <a:rPr lang="ja-JP" altLang="en-US" sz="1600" dirty="0">
                <a:solidFill>
                  <a:srgbClr val="000000"/>
                </a:solidFill>
              </a:rPr>
              <a:t>共通編</a:t>
            </a:r>
            <a:endParaRPr lang="en-US" altLang="ja-JP" sz="1600" dirty="0">
              <a:solidFill>
                <a:srgbClr val="000000"/>
              </a:solidFill>
            </a:endParaRPr>
          </a:p>
          <a:p>
            <a:r>
              <a:rPr lang="ja-JP" altLang="en-US" sz="1600" b="1" dirty="0">
                <a:solidFill>
                  <a:srgbClr val="000000"/>
                </a:solidFill>
              </a:rPr>
              <a:t>　　</a:t>
            </a:r>
            <a:r>
              <a:rPr lang="ja-JP" altLang="en-US" sz="1600" dirty="0">
                <a:solidFill>
                  <a:srgbClr val="000000"/>
                </a:solidFill>
              </a:rPr>
              <a:t>　</a:t>
            </a:r>
            <a:r>
              <a:rPr lang="ja-JP" altLang="en-US" sz="1400" dirty="0">
                <a:solidFill>
                  <a:srgbClr val="000000"/>
                </a:solidFill>
              </a:rPr>
              <a:t>・・・</a:t>
            </a:r>
            <a:r>
              <a:rPr lang="en-US" altLang="ja-JP" sz="1400" dirty="0">
                <a:solidFill>
                  <a:srgbClr val="000000"/>
                </a:solidFill>
              </a:rPr>
              <a:t>e-Shien</a:t>
            </a:r>
            <a:r>
              <a:rPr lang="ja-JP" altLang="en-US" sz="1400" dirty="0">
                <a:solidFill>
                  <a:srgbClr val="000000"/>
                </a:solidFill>
              </a:rPr>
              <a:t>の概要や操作方法を説明します。</a:t>
            </a:r>
            <a:endParaRPr lang="en-US" altLang="ja-JP" sz="1400" dirty="0">
              <a:solidFill>
                <a:srgbClr val="000000"/>
              </a:solidFill>
            </a:endParaRPr>
          </a:p>
          <a:p>
            <a:endParaRPr lang="en-US" altLang="ja-JP" sz="800" dirty="0">
              <a:solidFill>
                <a:srgbClr val="000000"/>
              </a:solidFill>
            </a:endParaRPr>
          </a:p>
          <a:p>
            <a:r>
              <a:rPr lang="ja-JP" altLang="en-US" sz="1600" dirty="0">
                <a:solidFill>
                  <a:srgbClr val="000000"/>
                </a:solidFill>
              </a:rPr>
              <a:t>　②</a:t>
            </a:r>
            <a:r>
              <a:rPr lang="ja-JP" altLang="en-US" sz="1600" b="1" dirty="0">
                <a:solidFill>
                  <a:srgbClr val="000000"/>
                </a:solidFill>
              </a:rPr>
              <a:t>　</a:t>
            </a:r>
            <a:r>
              <a:rPr lang="ja-JP" altLang="en-US" sz="1600" dirty="0">
                <a:solidFill>
                  <a:srgbClr val="000000"/>
                </a:solidFill>
              </a:rPr>
              <a:t>新規申請編</a:t>
            </a:r>
            <a:endParaRPr lang="en-US" altLang="ja-JP" sz="1600" dirty="0">
              <a:solidFill>
                <a:srgbClr val="000000"/>
              </a:solidFill>
            </a:endParaRPr>
          </a:p>
          <a:p>
            <a:pPr marL="801688" indent="-801688"/>
            <a:r>
              <a:rPr lang="ja-JP" altLang="en-US" sz="1600" dirty="0">
                <a:solidFill>
                  <a:srgbClr val="000000"/>
                </a:solidFill>
              </a:rPr>
              <a:t>　　　</a:t>
            </a:r>
            <a:r>
              <a:rPr lang="ja-JP" altLang="en-US" sz="1400" dirty="0">
                <a:solidFill>
                  <a:srgbClr val="000000"/>
                </a:solidFill>
              </a:rPr>
              <a:t>・・・「意向登録」「受給資格認定申請」について説明します。</a:t>
            </a:r>
            <a:endParaRPr lang="en-US" altLang="ja-JP" sz="1400" dirty="0">
              <a:solidFill>
                <a:srgbClr val="000000"/>
              </a:solidFill>
            </a:endParaRPr>
          </a:p>
          <a:p>
            <a:pPr marL="714375"/>
            <a:r>
              <a:rPr lang="ja-JP" altLang="en-US" sz="1400" dirty="0">
                <a:solidFill>
                  <a:srgbClr val="000000"/>
                </a:solidFill>
              </a:rPr>
              <a:t>入学・転入時や、新たに就学支援金の申請を行う際に参照してください。</a:t>
            </a:r>
            <a:endParaRPr lang="en-US" altLang="ja-JP" sz="1400" dirty="0">
              <a:solidFill>
                <a:srgbClr val="000000"/>
              </a:solidFill>
            </a:endParaRPr>
          </a:p>
          <a:p>
            <a:r>
              <a:rPr lang="ja-JP" altLang="en-US" sz="800" dirty="0">
                <a:solidFill>
                  <a:srgbClr val="000000"/>
                </a:solidFill>
              </a:rPr>
              <a:t>　</a:t>
            </a:r>
            <a:endParaRPr lang="en-US" altLang="ja-JP" sz="800" dirty="0">
              <a:solidFill>
                <a:srgbClr val="000000"/>
              </a:solidFill>
            </a:endParaRPr>
          </a:p>
          <a:p>
            <a:r>
              <a:rPr lang="ja-JP" altLang="en-US" sz="1600" dirty="0">
                <a:solidFill>
                  <a:srgbClr val="000000"/>
                </a:solidFill>
              </a:rPr>
              <a:t>　</a:t>
            </a:r>
            <a:r>
              <a:rPr lang="ja-JP" altLang="en-US" sz="1600" u="sng" dirty="0">
                <a:solidFill>
                  <a:srgbClr val="000000"/>
                </a:solidFill>
              </a:rPr>
              <a:t>③　継続届出編</a:t>
            </a:r>
            <a:endParaRPr lang="en-US" altLang="ja-JP" sz="1600" u="sng" dirty="0">
              <a:solidFill>
                <a:srgbClr val="000000"/>
              </a:solidFill>
            </a:endParaRPr>
          </a:p>
          <a:p>
            <a:pPr marL="801688" indent="-801688"/>
            <a:r>
              <a:rPr lang="ja-JP" altLang="en-US" sz="1600" dirty="0">
                <a:solidFill>
                  <a:srgbClr val="000000"/>
                </a:solidFill>
              </a:rPr>
              <a:t>　　　</a:t>
            </a:r>
            <a:r>
              <a:rPr lang="ja-JP" altLang="en-US" sz="1400" dirty="0">
                <a:solidFill>
                  <a:srgbClr val="000000"/>
                </a:solidFill>
              </a:rPr>
              <a:t>・・・</a:t>
            </a:r>
            <a:r>
              <a:rPr lang="ja-JP" altLang="en-US" sz="1400" u="sng" dirty="0">
                <a:solidFill>
                  <a:srgbClr val="000000"/>
                </a:solidFill>
              </a:rPr>
              <a:t>「継続意向登録」「収入状況届出」について説明します。</a:t>
            </a:r>
            <a:endParaRPr lang="en-US" altLang="ja-JP" sz="1400" u="sng" dirty="0">
              <a:solidFill>
                <a:srgbClr val="000000"/>
              </a:solidFill>
            </a:endParaRPr>
          </a:p>
          <a:p>
            <a:pPr marL="714375"/>
            <a:r>
              <a:rPr lang="ja-JP" altLang="en-US" sz="1400" u="sng" dirty="0">
                <a:solidFill>
                  <a:srgbClr val="000000"/>
                </a:solidFill>
              </a:rPr>
              <a:t>毎年</a:t>
            </a:r>
            <a:r>
              <a:rPr lang="en-US" altLang="ja-JP" sz="1400" u="sng" dirty="0">
                <a:solidFill>
                  <a:srgbClr val="000000"/>
                </a:solidFill>
              </a:rPr>
              <a:t>7</a:t>
            </a:r>
            <a:r>
              <a:rPr lang="ja-JP" altLang="en-US" sz="1400" u="sng" dirty="0">
                <a:solidFill>
                  <a:srgbClr val="000000"/>
                </a:solidFill>
              </a:rPr>
              <a:t>月頃、就学支援金の継続に関する手続を行う際に参照してください。</a:t>
            </a:r>
            <a:endParaRPr lang="en-US" altLang="ja-JP" sz="1600" u="sng" dirty="0">
              <a:solidFill>
                <a:srgbClr val="000000"/>
              </a:solidFill>
            </a:endParaRPr>
          </a:p>
          <a:p>
            <a:endParaRPr lang="en-US" altLang="ja-JP" sz="800" dirty="0">
              <a:solidFill>
                <a:srgbClr val="000000"/>
              </a:solidFill>
            </a:endParaRPr>
          </a:p>
          <a:p>
            <a:r>
              <a:rPr lang="ja-JP" altLang="en-US" sz="1600" dirty="0">
                <a:solidFill>
                  <a:srgbClr val="000000"/>
                </a:solidFill>
              </a:rPr>
              <a:t>　④　変更手続編</a:t>
            </a:r>
            <a:endParaRPr lang="en-US" altLang="ja-JP" sz="1600" dirty="0">
              <a:solidFill>
                <a:srgbClr val="000000"/>
              </a:solidFill>
            </a:endParaRPr>
          </a:p>
          <a:p>
            <a:pPr marL="801688" indent="-801688"/>
            <a:r>
              <a:rPr lang="ja-JP" altLang="en-US" sz="1600" dirty="0">
                <a:solidFill>
                  <a:srgbClr val="000000"/>
                </a:solidFill>
              </a:rPr>
              <a:t>　　　</a:t>
            </a:r>
            <a:r>
              <a:rPr lang="ja-JP" altLang="en-US" sz="1400" dirty="0">
                <a:solidFill>
                  <a:srgbClr val="000000"/>
                </a:solidFill>
              </a:rPr>
              <a:t>・・・「保護者等情報変更届出」「支給再開申出」について説明します。</a:t>
            </a:r>
            <a:endParaRPr lang="en-US" altLang="ja-JP" sz="1400" dirty="0">
              <a:solidFill>
                <a:srgbClr val="000000"/>
              </a:solidFill>
            </a:endParaRPr>
          </a:p>
          <a:p>
            <a:pPr marL="714375"/>
            <a:r>
              <a:rPr lang="ja-JP" altLang="en-US" sz="1400" dirty="0">
                <a:solidFill>
                  <a:srgbClr val="000000"/>
                </a:solidFill>
              </a:rPr>
              <a:t>保護者に変更があった際や、復学により就学支援金の受給を再開する際に参照してください。</a:t>
            </a:r>
            <a:endParaRPr lang="en-US" altLang="ja-JP" sz="1400" dirty="0">
              <a:solidFill>
                <a:srgbClr val="000000"/>
              </a:solidFill>
            </a:endParaRPr>
          </a:p>
          <a:p>
            <a:pPr marL="801688" indent="-801688"/>
            <a:endParaRPr lang="en-US" altLang="ja-JP" sz="1600" dirty="0">
              <a:solidFill>
                <a:srgbClr val="000000"/>
              </a:solidFill>
            </a:endParaRPr>
          </a:p>
          <a:p>
            <a:pPr marL="285750" indent="-285750">
              <a:buFont typeface="Wingdings" panose="05000000000000000000" pitchFamily="2" charset="2"/>
              <a:buChar char="Ø"/>
            </a:pPr>
            <a:r>
              <a:rPr lang="ja-JP" altLang="en-US" sz="1600" dirty="0">
                <a:solidFill>
                  <a:srgbClr val="000000"/>
                </a:solidFill>
              </a:rPr>
              <a:t>本書（③継続届出編）</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の内容は、以下のとおりです。</a:t>
            </a:r>
            <a:endPar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801688" indent="-801688"/>
            <a:endParaRPr kumimoji="1" lang="en-US" altLang="ja-JP" sz="8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lvl="0">
              <a:defRPr/>
            </a:pP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1.</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lang="ja-JP" altLang="en-US" sz="1600" noProof="0" dirty="0">
                <a:solidFill>
                  <a:srgbClr val="000000"/>
                </a:solidFill>
              </a:rPr>
              <a:t>収入状況届出</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の流れ  ・ ・ ・ ・ ・ ・ ・ ・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lang="ja-JP" altLang="en-US" sz="1600" dirty="0">
                <a:solidFill>
                  <a:srgbClr val="000000"/>
                </a:solidFill>
              </a:rPr>
              <a:t>・ ・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lang="en-US" altLang="ja-JP" sz="1600" dirty="0">
                <a:solidFill>
                  <a:srgbClr val="000000"/>
                </a:solidFill>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hlinkClick r:id="rId6" action="ppaction://hlinksldjump"/>
              </a:rPr>
              <a:t>P.3</a:t>
            </a:r>
            <a:endPar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484862" rtl="0" eaLnBrk="1" fontAlgn="ctr" latinLnBrk="0" hangingPunct="1">
              <a:lnSpc>
                <a:spcPct val="100000"/>
              </a:lnSpc>
              <a:spcBef>
                <a:spcPts val="0"/>
              </a:spcBef>
              <a:spcAft>
                <a:spcPct val="0"/>
              </a:spcAft>
              <a:buClrTx/>
              <a:buSzTx/>
              <a:buFont typeface="Arial" charset="0"/>
              <a:buNone/>
              <a:tabLst/>
              <a:defRPr/>
            </a:pP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操作説明</a:t>
            </a:r>
            <a:endPar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a:defRPr/>
            </a:pP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2-1.</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e-Shien</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にログインする</a:t>
            </a:r>
            <a:r>
              <a:rPr lang="ja-JP" altLang="en-US" sz="1600" dirty="0">
                <a:solidFill>
                  <a:srgbClr val="000000"/>
                </a:solidFill>
              </a:rPr>
              <a:t>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 ・ ・ ・ ・ ・ ・ ・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hlinkClick r:id="rId7" action="ppaction://hlinksldjump"/>
              </a:rPr>
              <a:t>P.4</a:t>
            </a:r>
            <a:endParaRPr lang="en-US" altLang="ja-JP" sz="1600" dirty="0">
              <a:solidFill>
                <a:srgbClr val="000000"/>
              </a:solidFill>
            </a:endParaRPr>
          </a:p>
          <a:p>
            <a:pPr marL="0" marR="0" lvl="0" indent="0" algn="l" defTabSz="484862" rtl="0" eaLnBrk="1" fontAlgn="ctr" latinLnBrk="0" hangingPunct="1">
              <a:lnSpc>
                <a:spcPct val="100000"/>
              </a:lnSpc>
              <a:spcBef>
                <a:spcPts val="0"/>
              </a:spcBef>
              <a:spcAft>
                <a:spcPct val="0"/>
              </a:spcAft>
              <a:buClrTx/>
              <a:buSzTx/>
              <a:buFont typeface="Arial" charset="0"/>
              <a:buNone/>
              <a:tabLst/>
              <a:defRPr/>
            </a:pPr>
            <a:r>
              <a:rPr lang="ja-JP" altLang="en-US" sz="1600" dirty="0">
                <a:solidFill>
                  <a:srgbClr val="000000"/>
                </a:solidFill>
              </a:rPr>
              <a:t>　　</a:t>
            </a:r>
            <a:r>
              <a:rPr lang="en-US" altLang="ja-JP" sz="1600" dirty="0">
                <a:solidFill>
                  <a:srgbClr val="000000"/>
                </a:solidFill>
              </a:rPr>
              <a:t>2-2. </a:t>
            </a:r>
            <a:r>
              <a:rPr lang="ja-JP" altLang="en-US" sz="1600" dirty="0">
                <a:solidFill>
                  <a:srgbClr val="000000"/>
                </a:solidFill>
              </a:rPr>
              <a:t>継続受給の意思が「ある </a:t>
            </a:r>
            <a:r>
              <a:rPr lang="en-US" altLang="ja-JP" sz="1600" dirty="0">
                <a:solidFill>
                  <a:srgbClr val="000000"/>
                </a:solidFill>
              </a:rPr>
              <a:t>or</a:t>
            </a:r>
            <a:r>
              <a:rPr lang="ja-JP" altLang="en-US" sz="1600" dirty="0">
                <a:solidFill>
                  <a:srgbClr val="000000"/>
                </a:solidFill>
              </a:rPr>
              <a:t> ない」の意向を登録する</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hlinkClick r:id="rId8" action="ppaction://hlinksldjump"/>
              </a:rPr>
              <a:t>P.5</a:t>
            </a:r>
            <a:endParaRPr kumimoji="1" lang="en-US" altLang="ja-JP" sz="10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lvl="0">
              <a:defRPr/>
            </a:pP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2-3.</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lang="ja-JP" altLang="en-US" sz="1600" noProof="0" dirty="0">
                <a:solidFill>
                  <a:srgbClr val="000000"/>
                </a:solidFill>
              </a:rPr>
              <a:t>収入状況の届出</a:t>
            </a:r>
            <a:r>
              <a:rPr lang="ja-JP" altLang="en-US" sz="1600" dirty="0">
                <a:solidFill>
                  <a:srgbClr val="000000"/>
                </a:solidFill>
              </a:rPr>
              <a:t>をする　</a:t>
            </a:r>
            <a:r>
              <a:rPr kumimoji="1" lang="ja-JP" altLang="en-US" sz="1600" b="0" i="0" u="none" strike="noStrike" kern="1200" cap="none" spc="10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 ・ ・ ・ ・ ・ ・ ・ ・ ・</a:t>
            </a:r>
            <a:r>
              <a:rPr kumimoji="1" lang="ja-JP" altLang="en-US" sz="1600" b="0" i="0" u="none" strike="noStrike" kern="1200" cap="none" spc="100" normalizeH="0" noProof="0" dirty="0">
                <a:ln>
                  <a:noFill/>
                </a:ln>
                <a:solidFill>
                  <a:srgbClr val="000000"/>
                </a:solidFill>
                <a:effectLst/>
                <a:uLnTx/>
                <a:uFillTx/>
                <a:latin typeface="Meiryo UI" panose="020B0604030504040204" pitchFamily="50" charset="-128"/>
                <a:ea typeface="Meiryo UI" panose="020B0604030504040204" pitchFamily="50" charset="-128"/>
              </a:rPr>
              <a:t> </a:t>
            </a:r>
            <a:r>
              <a:rPr lang="ja-JP" altLang="en-US" sz="1600" dirty="0">
                <a:solidFill>
                  <a:srgbClr val="000000"/>
                </a:solidFill>
              </a:rPr>
              <a:t>・ ・ ・ </a:t>
            </a:r>
            <a:r>
              <a:rPr kumimoji="1" lang="en-US" altLang="ja-JP" sz="1600" b="0" i="0" u="none" strike="noStrike" kern="1200" cap="none" spc="100" normalizeH="0" baseline="0" noProof="0" dirty="0">
                <a:ln>
                  <a:noFill/>
                </a:ln>
                <a:solidFill>
                  <a:srgbClr val="000000"/>
                </a:solidFill>
                <a:effectLst/>
                <a:uLnTx/>
                <a:uFillTx/>
                <a:hlinkClick r:id="rId9" action="ppaction://hlinksldjump"/>
              </a:rPr>
              <a:t>P.8</a:t>
            </a:r>
            <a:endParaRPr lang="en-US" altLang="ja-JP" sz="1200" dirty="0">
              <a:solidFill>
                <a:srgbClr val="000000"/>
              </a:solidFill>
              <a:latin typeface="Meiryo UI" panose="020B0604030504040204" pitchFamily="50" charset="-128"/>
              <a:ea typeface="Meiryo UI" panose="020B0604030504040204" pitchFamily="50" charset="-128"/>
            </a:endParaRPr>
          </a:p>
          <a:p>
            <a:pPr marL="87313" marR="0" lvl="0" algn="l" defTabSz="92588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eiryo UI" panose="020B0604030504040204" pitchFamily="50" charset="-128"/>
              <a:ea typeface="Meiryo UI" panose="020B0604030504040204" pitchFamily="50" charset="-128"/>
            </a:endParaRPr>
          </a:p>
          <a:p>
            <a:pPr marL="87313" marR="0" lvl="0" algn="l" defTabSz="92588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本文中の画面表示は、令和</a:t>
            </a:r>
            <a:r>
              <a:rPr lang="en-US" altLang="ja-JP" sz="1200" dirty="0">
                <a:solidFill>
                  <a:srgbClr val="000000"/>
                </a:solidFill>
                <a:latin typeface="Meiryo UI" panose="020B0604030504040204" pitchFamily="50" charset="-128"/>
                <a:ea typeface="Meiryo UI" panose="020B0604030504040204" pitchFamily="50" charset="-128"/>
              </a:rPr>
              <a:t>5</a:t>
            </a:r>
            <a:r>
              <a:rPr lang="ja-JP" altLang="en-US" sz="1200" dirty="0">
                <a:solidFill>
                  <a:srgbClr val="000000"/>
                </a:solidFill>
              </a:rPr>
              <a:t>年</a:t>
            </a:r>
            <a:r>
              <a:rPr lang="en-US" altLang="ja-JP" sz="1200" dirty="0">
                <a:solidFill>
                  <a:srgbClr val="000000"/>
                </a:solidFill>
              </a:rPr>
              <a:t>4</a:t>
            </a:r>
            <a:r>
              <a:rPr lang="ja-JP" altLang="en-US" sz="1200" dirty="0">
                <a:solidFill>
                  <a:srgbClr val="000000"/>
                </a:solidFill>
                <a:latin typeface="Meiryo UI" panose="020B0604030504040204" pitchFamily="50" charset="-128"/>
                <a:ea typeface="Meiryo UI" panose="020B0604030504040204" pitchFamily="50" charset="-128"/>
              </a:rPr>
              <a:t>月現在のものです。</a:t>
            </a:r>
            <a:r>
              <a:rPr lang="ja-JP" altLang="en-US" sz="1200" i="0" dirty="0">
                <a:solidFill>
                  <a:srgbClr val="000000"/>
                </a:solidFill>
                <a:effectLst/>
                <a:latin typeface="Meiryo UI" panose="020B0604030504040204" pitchFamily="50" charset="-128"/>
                <a:ea typeface="Meiryo UI" panose="020B0604030504040204" pitchFamily="50" charset="-128"/>
              </a:rPr>
              <a:t> </a:t>
            </a:r>
            <a:endParaRPr kumimoji="1" lang="en-US" altLang="ja-JP" sz="12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B924FDA1-A851-4928-BFE6-A4AC72E4DA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6573" y="7779761"/>
            <a:ext cx="563332" cy="563332"/>
          </a:xfrm>
          <a:prstGeom prst="rect">
            <a:avLst/>
          </a:prstGeom>
        </p:spPr>
      </p:pic>
      <p:pic>
        <p:nvPicPr>
          <p:cNvPr id="6" name="図 5"/>
          <p:cNvPicPr>
            <a:picLocks noChangeAspect="1"/>
          </p:cNvPicPr>
          <p:nvPr/>
        </p:nvPicPr>
        <p:blipFill>
          <a:blip r:embed="rId11"/>
          <a:stretch>
            <a:fillRect/>
          </a:stretch>
        </p:blipFill>
        <p:spPr>
          <a:xfrm>
            <a:off x="5975804" y="8876329"/>
            <a:ext cx="461850" cy="460176"/>
          </a:xfrm>
          <a:prstGeom prst="rect">
            <a:avLst/>
          </a:prstGeom>
        </p:spPr>
      </p:pic>
      <p:pic>
        <p:nvPicPr>
          <p:cNvPr id="9" name="図 8"/>
          <p:cNvPicPr>
            <a:picLocks noChangeAspect="1"/>
          </p:cNvPicPr>
          <p:nvPr/>
        </p:nvPicPr>
        <p:blipFill>
          <a:blip r:embed="rId12"/>
          <a:stretch>
            <a:fillRect/>
          </a:stretch>
        </p:blipFill>
        <p:spPr>
          <a:xfrm>
            <a:off x="5975804" y="8328467"/>
            <a:ext cx="461243" cy="462927"/>
          </a:xfrm>
          <a:prstGeom prst="rect">
            <a:avLst/>
          </a:prstGeom>
        </p:spPr>
      </p:pic>
    </p:spTree>
    <p:extLst>
      <p:ext uri="{BB962C8B-B14F-4D97-AF65-F5344CB8AC3E}">
        <p14:creationId xmlns:p14="http://schemas.microsoft.com/office/powerpoint/2010/main" val="331463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0"/>
          </p:nvPr>
        </p:nvSpPr>
        <p:spPr/>
        <p:txBody>
          <a:bodyPr>
            <a:normAutofit/>
          </a:bodyPr>
          <a:lstStyle/>
          <a:p>
            <a:r>
              <a:rPr lang="en-US" altLang="ja-JP" dirty="0">
                <a:solidFill>
                  <a:srgbClr val="000000"/>
                </a:solidFill>
              </a:rPr>
              <a:t>1. </a:t>
            </a:r>
            <a:r>
              <a:rPr lang="ja-JP" altLang="en-US" dirty="0">
                <a:solidFill>
                  <a:srgbClr val="000000"/>
                </a:solidFill>
              </a:rPr>
              <a:t>収入状況届出の流れ</a:t>
            </a:r>
            <a:endParaRPr kumimoji="1" lang="ja-JP" altLang="en-US" dirty="0">
              <a:solidFill>
                <a:srgbClr val="000000"/>
              </a:solidFill>
            </a:endParaRPr>
          </a:p>
        </p:txBody>
      </p:sp>
      <p:sp>
        <p:nvSpPr>
          <p:cNvPr id="9" name="コンテンツ プレースホルダー 8"/>
          <p:cNvSpPr>
            <a:spLocks noGrp="1"/>
          </p:cNvSpPr>
          <p:nvPr>
            <p:ph idx="1"/>
          </p:nvPr>
        </p:nvSpPr>
        <p:spPr>
          <a:xfrm>
            <a:off x="170092" y="821147"/>
            <a:ext cx="6480000" cy="665780"/>
          </a:xfrm>
        </p:spPr>
        <p:txBody>
          <a:bodyPr/>
          <a:lstStyle/>
          <a:p>
            <a:r>
              <a:rPr lang="en-US" altLang="ja-JP" sz="1400" dirty="0">
                <a:solidFill>
                  <a:srgbClr val="000000"/>
                </a:solidFill>
              </a:rPr>
              <a:t>e-Shien</a:t>
            </a:r>
            <a:r>
              <a:rPr lang="ja-JP" altLang="en-US" sz="1400" dirty="0">
                <a:solidFill>
                  <a:srgbClr val="000000"/>
                </a:solidFill>
              </a:rPr>
              <a:t>を利用した収入状況届出の主な流れは以下となります。</a:t>
            </a:r>
            <a:endParaRPr lang="en-US" altLang="ja-JP" sz="1400" dirty="0">
              <a:solidFill>
                <a:srgbClr val="000000"/>
              </a:solidFill>
            </a:endParaRPr>
          </a:p>
          <a:p>
            <a:r>
              <a:rPr lang="ja-JP" altLang="en-US" sz="1400" dirty="0">
                <a:solidFill>
                  <a:srgbClr val="000000"/>
                </a:solidFill>
              </a:rPr>
              <a:t>（①共通編マニュアルの４ページと同じ記載です。）</a:t>
            </a:r>
          </a:p>
          <a:p>
            <a:endParaRPr lang="ja-JP" altLang="en-US" sz="1400" dirty="0">
              <a:solidFill>
                <a:srgbClr val="000000"/>
              </a:solidFill>
            </a:endParaRPr>
          </a:p>
        </p:txBody>
      </p:sp>
      <p:sp>
        <p:nvSpPr>
          <p:cNvPr id="39" name="正方形/長方形 38"/>
          <p:cNvSpPr/>
          <p:nvPr/>
        </p:nvSpPr>
        <p:spPr>
          <a:xfrm>
            <a:off x="264682" y="1469179"/>
            <a:ext cx="6480000" cy="379600"/>
          </a:xfrm>
          <a:prstGeom prst="rect">
            <a:avLst/>
          </a:prstGeom>
          <a:no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収入状況の届出</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毎年</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月頃</a:t>
            </a:r>
            <a:r>
              <a:rPr lang="en-US" altLang="ja-JP"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264682" y="1843579"/>
            <a:ext cx="6480000" cy="476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42" name="角丸四角形 41"/>
          <p:cNvSpPr/>
          <p:nvPr/>
        </p:nvSpPr>
        <p:spPr>
          <a:xfrm>
            <a:off x="444682" y="2017061"/>
            <a:ext cx="6040800" cy="419100"/>
          </a:xfrm>
          <a:prstGeom prst="roundRect">
            <a:avLst/>
          </a:prstGeom>
          <a:solidFill>
            <a:srgbClr val="E1EEF0"/>
          </a:solidFill>
          <a:ln w="19050">
            <a:solidFill>
              <a:srgbClr val="ABCFD5"/>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申請者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生徒</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右矢印 42"/>
          <p:cNvSpPr/>
          <p:nvPr/>
        </p:nvSpPr>
        <p:spPr>
          <a:xfrm rot="5400000">
            <a:off x="1499482" y="4362348"/>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18682" y="3739705"/>
            <a:ext cx="2646971" cy="51435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ログイン</a:t>
            </a:r>
          </a:p>
        </p:txBody>
      </p:sp>
      <p:sp>
        <p:nvSpPr>
          <p:cNvPr id="57" name="正方形/長方形 56"/>
          <p:cNvSpPr/>
          <p:nvPr/>
        </p:nvSpPr>
        <p:spPr>
          <a:xfrm>
            <a:off x="318682" y="6287894"/>
            <a:ext cx="2646971" cy="5148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収入状況届出の提出</a:t>
            </a:r>
          </a:p>
        </p:txBody>
      </p:sp>
      <p:sp>
        <p:nvSpPr>
          <p:cNvPr id="59" name="正方形/長方形 58"/>
          <p:cNvSpPr/>
          <p:nvPr/>
        </p:nvSpPr>
        <p:spPr>
          <a:xfrm>
            <a:off x="318682" y="2685608"/>
            <a:ext cx="2592000" cy="51435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継続手続開始の</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メールを受け取る</a:t>
            </a:r>
          </a:p>
        </p:txBody>
      </p:sp>
      <p:sp>
        <p:nvSpPr>
          <p:cNvPr id="61" name="右矢印 60"/>
          <p:cNvSpPr/>
          <p:nvPr/>
        </p:nvSpPr>
        <p:spPr>
          <a:xfrm rot="5400000">
            <a:off x="1499482" y="3336516"/>
            <a:ext cx="287179"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318682" y="4772631"/>
            <a:ext cx="2646971" cy="760396"/>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en-US" altLang="ja-JP" sz="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就学支援金を継続受給する意思が</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「ある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ない」</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意向</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の登録</a:t>
            </a:r>
            <a:endParaRPr lang="ja-JP" altLang="en-US" sz="1400" baseline="30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rot="5400000">
            <a:off x="1486916" y="5719960"/>
            <a:ext cx="288000"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右矢印 87"/>
          <p:cNvSpPr/>
          <p:nvPr/>
        </p:nvSpPr>
        <p:spPr>
          <a:xfrm rot="5400000">
            <a:off x="1490404" y="6943567"/>
            <a:ext cx="288000" cy="381000"/>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318682" y="7426357"/>
            <a:ext cx="2646971" cy="450258"/>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審査状況・結果　申請内容の確認</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a:extLst>
              <a:ext uri="{FF2B5EF4-FFF2-40B4-BE49-F238E27FC236}">
                <a16:creationId xmlns:a16="http://schemas.microsoft.com/office/drawing/2014/main" id="{40EB4298-FB59-431B-9D56-7D4513781FAD}"/>
              </a:ext>
            </a:extLst>
          </p:cNvPr>
          <p:cNvSpPr/>
          <p:nvPr/>
        </p:nvSpPr>
        <p:spPr>
          <a:xfrm>
            <a:off x="4220802" y="4745683"/>
            <a:ext cx="2369830" cy="728631"/>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保護者等情報変更届出</a:t>
            </a:r>
            <a:endPar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1400"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の提</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a:t>
            </a:r>
          </a:p>
        </p:txBody>
      </p:sp>
      <p:sp>
        <p:nvSpPr>
          <p:cNvPr id="60" name="テキスト ボックス 59">
            <a:extLst>
              <a:ext uri="{FF2B5EF4-FFF2-40B4-BE49-F238E27FC236}">
                <a16:creationId xmlns:a16="http://schemas.microsoft.com/office/drawing/2014/main" id="{E5CB8850-6BCE-4817-B350-B2C4464F3A4E}"/>
              </a:ext>
            </a:extLst>
          </p:cNvPr>
          <p:cNvSpPr txBox="1"/>
          <p:nvPr/>
        </p:nvSpPr>
        <p:spPr>
          <a:xfrm>
            <a:off x="2990978" y="5200002"/>
            <a:ext cx="1281120" cy="577081"/>
          </a:xfrm>
          <a:prstGeom prst="rect">
            <a:avLst/>
          </a:prstGeom>
          <a:noFill/>
        </p:spPr>
        <p:txBody>
          <a:bodyPr wrap="none" rtlCol="0">
            <a:spAutoFit/>
          </a:bodyPr>
          <a:lstStyle/>
          <a:p>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a:t>
            </a:r>
            <a:br>
              <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保護者情報に</a:t>
            </a:r>
            <a:endPar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変更がある場合</a:t>
            </a:r>
          </a:p>
        </p:txBody>
      </p:sp>
      <p:sp>
        <p:nvSpPr>
          <p:cNvPr id="64" name="右矢印 15">
            <a:extLst>
              <a:ext uri="{FF2B5EF4-FFF2-40B4-BE49-F238E27FC236}">
                <a16:creationId xmlns:a16="http://schemas.microsoft.com/office/drawing/2014/main" id="{A2AAEE52-6B47-4702-9EDF-DA77C600884A}"/>
              </a:ext>
            </a:extLst>
          </p:cNvPr>
          <p:cNvSpPr/>
          <p:nvPr/>
        </p:nvSpPr>
        <p:spPr>
          <a:xfrm>
            <a:off x="3172229" y="4879783"/>
            <a:ext cx="901131" cy="332627"/>
          </a:xfrm>
          <a:prstGeom prst="rightArrow">
            <a:avLst/>
          </a:prstGeom>
          <a:solidFill>
            <a:srgbClr val="E1EEF0"/>
          </a:solidFill>
          <a:ln w="19050">
            <a:solidFill>
              <a:srgbClr val="ABCFD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a:extLst>
              <a:ext uri="{FF2B5EF4-FFF2-40B4-BE49-F238E27FC236}">
                <a16:creationId xmlns:a16="http://schemas.microsoft.com/office/drawing/2014/main" id="{D1BAC922-445F-4537-8792-F64AC53F1D3D}"/>
              </a:ext>
            </a:extLst>
          </p:cNvPr>
          <p:cNvSpPr txBox="1"/>
          <p:nvPr/>
        </p:nvSpPr>
        <p:spPr>
          <a:xfrm>
            <a:off x="3294848" y="2610208"/>
            <a:ext cx="3239893" cy="707886"/>
          </a:xfrm>
          <a:prstGeom prst="rect">
            <a:avLst/>
          </a:prstGeom>
          <a:noFill/>
        </p:spPr>
        <p:txBody>
          <a:bodyPr wrap="square" rtlCol="0">
            <a:spAutoFit/>
          </a:bodyPr>
          <a:lstStyle/>
          <a:p>
            <a:r>
              <a:rPr lang="en-US" altLang="ja-JP" sz="1200" dirty="0">
                <a:solidFill>
                  <a:srgbClr val="000000"/>
                </a:solidFill>
                <a:latin typeface="Meiryo UI" panose="020B0604030504040204" pitchFamily="50" charset="-128"/>
                <a:ea typeface="Meiryo UI" panose="020B0604030504040204" pitchFamily="50" charset="-128"/>
              </a:rPr>
              <a:t>※</a:t>
            </a:r>
            <a:r>
              <a:rPr kumimoji="1" lang="ja-JP" altLang="en-US" sz="1200" dirty="0">
                <a:solidFill>
                  <a:srgbClr val="000000"/>
                </a:solidFill>
                <a:latin typeface="Meiryo UI" panose="020B0604030504040204" pitchFamily="50" charset="-128"/>
                <a:ea typeface="Meiryo UI" panose="020B0604030504040204" pitchFamily="50" charset="-128"/>
              </a:rPr>
              <a:t>過去に個人番号を提出済の場合、</a:t>
            </a:r>
            <a:br>
              <a:rPr kumimoji="1" lang="en-US" altLang="ja-JP" sz="1200" dirty="0">
                <a:solidFill>
                  <a:srgbClr val="000000"/>
                </a:solidFill>
                <a:latin typeface="Meiryo UI" panose="020B0604030504040204" pitchFamily="50" charset="-128"/>
                <a:ea typeface="Meiryo UI" panose="020B0604030504040204" pitchFamily="50" charset="-128"/>
              </a:rPr>
            </a:br>
            <a:r>
              <a:rPr kumimoji="1" lang="en-US" altLang="ja-JP" sz="1200" dirty="0">
                <a:solidFill>
                  <a:srgbClr val="000000"/>
                </a:solidFill>
                <a:latin typeface="Meiryo UI" panose="020B0604030504040204" pitchFamily="50" charset="-128"/>
                <a:ea typeface="Meiryo UI" panose="020B0604030504040204" pitchFamily="50" charset="-128"/>
              </a:rPr>
              <a:t>   </a:t>
            </a:r>
            <a:r>
              <a:rPr kumimoji="1" lang="ja-JP" altLang="en-US" sz="1200" dirty="0">
                <a:solidFill>
                  <a:srgbClr val="000000"/>
                </a:solidFill>
                <a:latin typeface="Meiryo UI" panose="020B0604030504040204" pitchFamily="50" charset="-128"/>
                <a:ea typeface="Meiryo UI" panose="020B0604030504040204" pitchFamily="50" charset="-128"/>
              </a:rPr>
              <a:t>メールは送信されません。</a:t>
            </a:r>
            <a:endParaRPr kumimoji="1" lang="en-US" altLang="ja-JP" sz="1200" dirty="0">
              <a:solidFill>
                <a:srgbClr val="000000"/>
              </a:solidFill>
              <a:latin typeface="Meiryo UI" panose="020B0604030504040204" pitchFamily="50" charset="-128"/>
              <a:ea typeface="Meiryo UI" panose="020B0604030504040204" pitchFamily="50" charset="-128"/>
            </a:endParaRPr>
          </a:p>
          <a:p>
            <a:endParaRPr kumimoji="1" lang="en-US" altLang="ja-JP" sz="400" dirty="0">
              <a:solidFill>
                <a:srgbClr val="000000"/>
              </a:solidFill>
              <a:latin typeface="Meiryo UI" panose="020B0604030504040204" pitchFamily="50" charset="-128"/>
              <a:ea typeface="Meiryo UI" panose="020B0604030504040204" pitchFamily="50" charset="-128"/>
            </a:endParaRPr>
          </a:p>
          <a:p>
            <a:r>
              <a:rPr lang="en-US" altLang="ja-JP" sz="1200" dirty="0">
                <a:solidFill>
                  <a:srgbClr val="000000"/>
                </a:solidFill>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メールアドレスを登録済の方のみ対象です。</a:t>
            </a:r>
            <a:endParaRPr kumimoji="1" lang="ja-JP" altLang="en-US" sz="1200" dirty="0">
              <a:solidFill>
                <a:srgbClr val="000000"/>
              </a:solidFill>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0BE2FFDF-5161-410E-94CD-32AFB3764CB0}"/>
              </a:ext>
            </a:extLst>
          </p:cNvPr>
          <p:cNvSpPr txBox="1"/>
          <p:nvPr/>
        </p:nvSpPr>
        <p:spPr>
          <a:xfrm>
            <a:off x="3313898" y="6307217"/>
            <a:ext cx="3239893" cy="461665"/>
          </a:xfrm>
          <a:prstGeom prst="rect">
            <a:avLst/>
          </a:prstGeom>
          <a:noFill/>
        </p:spPr>
        <p:txBody>
          <a:bodyPr wrap="square" rtlCol="0">
            <a:spAutoFit/>
          </a:bodyPr>
          <a:lstStyle/>
          <a:p>
            <a:r>
              <a:rPr lang="en-US" altLang="ja-JP" sz="1200" dirty="0">
                <a:solidFill>
                  <a:srgbClr val="000000"/>
                </a:solidFill>
                <a:latin typeface="Meiryo UI" panose="020B0604030504040204" pitchFamily="50" charset="-128"/>
                <a:ea typeface="Meiryo UI" panose="020B0604030504040204" pitchFamily="50" charset="-128"/>
              </a:rPr>
              <a:t>※</a:t>
            </a:r>
            <a:r>
              <a:rPr kumimoji="1" lang="ja-JP" altLang="en-US" sz="1200" dirty="0">
                <a:solidFill>
                  <a:srgbClr val="000000"/>
                </a:solidFill>
                <a:latin typeface="Meiryo UI" panose="020B0604030504040204" pitchFamily="50" charset="-128"/>
                <a:ea typeface="Meiryo UI" panose="020B0604030504040204" pitchFamily="50" charset="-128"/>
              </a:rPr>
              <a:t>過去に個人番号を提出済の場合、</a:t>
            </a:r>
            <a:br>
              <a:rPr kumimoji="1" lang="en-US" altLang="ja-JP" sz="1200" dirty="0">
                <a:solidFill>
                  <a:srgbClr val="000000"/>
                </a:solidFill>
                <a:latin typeface="Meiryo UI" panose="020B0604030504040204" pitchFamily="50" charset="-128"/>
                <a:ea typeface="Meiryo UI" panose="020B0604030504040204" pitchFamily="50" charset="-128"/>
              </a:rPr>
            </a:br>
            <a:r>
              <a:rPr kumimoji="1" lang="en-US" altLang="ja-JP" sz="1200" dirty="0">
                <a:solidFill>
                  <a:srgbClr val="000000"/>
                </a:solidFill>
                <a:latin typeface="Meiryo UI" panose="020B0604030504040204" pitchFamily="50" charset="-128"/>
                <a:ea typeface="Meiryo UI" panose="020B0604030504040204" pitchFamily="50" charset="-128"/>
              </a:rPr>
              <a:t>   </a:t>
            </a:r>
            <a:r>
              <a:rPr kumimoji="1" lang="ja-JP" altLang="en-US" sz="1200" dirty="0">
                <a:solidFill>
                  <a:srgbClr val="000000"/>
                </a:solidFill>
                <a:latin typeface="Meiryo UI" panose="020B0604030504040204" pitchFamily="50" charset="-128"/>
                <a:ea typeface="Meiryo UI" panose="020B0604030504040204" pitchFamily="50" charset="-128"/>
              </a:rPr>
              <a:t>本手続は省略されます。</a:t>
            </a:r>
          </a:p>
        </p:txBody>
      </p:sp>
      <p:sp>
        <p:nvSpPr>
          <p:cNvPr id="73" name="テキスト ボックス 72">
            <a:extLst>
              <a:ext uri="{FF2B5EF4-FFF2-40B4-BE49-F238E27FC236}">
                <a16:creationId xmlns:a16="http://schemas.microsoft.com/office/drawing/2014/main" id="{6D1FE4D7-A6A2-4D95-B32A-471C0C39B798}"/>
              </a:ext>
            </a:extLst>
          </p:cNvPr>
          <p:cNvSpPr txBox="1"/>
          <p:nvPr/>
        </p:nvSpPr>
        <p:spPr>
          <a:xfrm>
            <a:off x="298024" y="5663830"/>
            <a:ext cx="1281120" cy="577081"/>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継続支給を希望し、</a:t>
            </a:r>
            <a:br>
              <a:rPr lang="en-US" altLang="ja-JP" sz="105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保護者情報に</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変更がない場合</a:t>
            </a:r>
          </a:p>
        </p:txBody>
      </p:sp>
      <p:sp>
        <p:nvSpPr>
          <p:cNvPr id="51" name="円/楕円 81"/>
          <p:cNvSpPr/>
          <p:nvPr/>
        </p:nvSpPr>
        <p:spPr>
          <a:xfrm>
            <a:off x="5694746" y="4290829"/>
            <a:ext cx="1043328" cy="541537"/>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④</a:t>
            </a:r>
            <a:r>
              <a:rPr lang="ja-JP" altLang="en-US" sz="1000" dirty="0">
                <a:solidFill>
                  <a:srgbClr val="000000"/>
                </a:solidFill>
                <a:latin typeface="Meiryo UI" panose="020B0604030504040204" pitchFamily="50" charset="-128"/>
                <a:ea typeface="Meiryo UI" panose="020B0604030504040204" pitchFamily="50" charset="-128"/>
              </a:rPr>
              <a:t>変更手続</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rPr>
              <a:t>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grpSp>
        <p:nvGrpSpPr>
          <p:cNvPr id="55" name="グループ化 54"/>
          <p:cNvGrpSpPr/>
          <p:nvPr/>
        </p:nvGrpSpPr>
        <p:grpSpPr>
          <a:xfrm>
            <a:off x="4219452" y="7605408"/>
            <a:ext cx="2638548" cy="1444619"/>
            <a:chOff x="802953" y="6453339"/>
            <a:chExt cx="2385738" cy="1340401"/>
          </a:xfrm>
        </p:grpSpPr>
        <p:sp>
          <p:nvSpPr>
            <p:cNvPr id="65" name="正方形/長方形 64"/>
            <p:cNvSpPr/>
            <p:nvPr/>
          </p:nvSpPr>
          <p:spPr>
            <a:xfrm>
              <a:off x="802953" y="6522334"/>
              <a:ext cx="2225997" cy="12714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0000"/>
                </a:solidFill>
              </a:endParaRPr>
            </a:p>
          </p:txBody>
        </p:sp>
        <p:sp>
          <p:nvSpPr>
            <p:cNvPr id="66" name="正方形/長方形 65"/>
            <p:cNvSpPr/>
            <p:nvPr/>
          </p:nvSpPr>
          <p:spPr>
            <a:xfrm>
              <a:off x="961994" y="7216496"/>
              <a:ext cx="540000" cy="180000"/>
            </a:xfrm>
            <a:prstGeom prst="rect">
              <a:avLst/>
            </a:prstGeom>
            <a:solidFill>
              <a:schemeClr val="accent2">
                <a:lumMod val="60000"/>
                <a:lumOff val="40000"/>
              </a:schemeClr>
            </a:solidFill>
            <a:ln w="19050">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713607" y="7194159"/>
              <a:ext cx="1475084" cy="228458"/>
            </a:xfrm>
            <a:prstGeom prst="rect">
              <a:avLst/>
            </a:prstGeom>
            <a:noFill/>
          </p:spPr>
          <p:txBody>
            <a:bodyPr wrap="none" rtlCol="0">
              <a:spAutoFit/>
            </a:bodyPr>
            <a:lstStyle/>
            <a:p>
              <a:r>
                <a:rPr kumimoji="1"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kumimoji="1" lang="en-US" altLang="ja-JP" sz="10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hien</a:t>
              </a:r>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961994" y="7510470"/>
              <a:ext cx="540000" cy="180000"/>
            </a:xfrm>
            <a:prstGeom prst="rect">
              <a:avLst/>
            </a:prstGeom>
            <a:solidFill>
              <a:schemeClr val="bg1"/>
            </a:solidFill>
            <a:ln w="19050">
              <a:solidFill>
                <a:schemeClr val="tx1"/>
              </a:solidFill>
              <a:prstDash val="dash"/>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algn="ctr" defTabSz="914400" fontAlgn="base">
                <a:lnSpc>
                  <a:spcPct val="110000"/>
                </a:lnSpc>
              </a:pPr>
              <a:endPar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917509" y="6453339"/>
              <a:ext cx="441146" cy="228458"/>
            </a:xfrm>
            <a:prstGeom prst="rect">
              <a:avLst/>
            </a:prstGeom>
            <a:solidFill>
              <a:schemeClr val="bg1"/>
            </a:solidFill>
          </p:spPr>
          <p:txBody>
            <a:bodyPr wrap="none" rtlCol="0">
              <a:spAutoFit/>
            </a:bodyPr>
            <a:lstStyle/>
            <a:p>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凡例</a:t>
              </a:r>
            </a:p>
          </p:txBody>
        </p:sp>
        <p:sp>
          <p:nvSpPr>
            <p:cNvPr id="74" name="テキスト ボックス 73"/>
            <p:cNvSpPr txBox="1"/>
            <p:nvPr/>
          </p:nvSpPr>
          <p:spPr>
            <a:xfrm>
              <a:off x="1670089" y="7485699"/>
              <a:ext cx="1077539" cy="228458"/>
            </a:xfrm>
            <a:prstGeom prst="rect">
              <a:avLst/>
            </a:prstGeom>
            <a:noFill/>
          </p:spPr>
          <p:txBody>
            <a:bodyPr wrap="non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システム外の手順</a:t>
              </a:r>
            </a:p>
          </p:txBody>
        </p:sp>
      </p:grpSp>
      <p:sp>
        <p:nvSpPr>
          <p:cNvPr id="75" name="テキスト ボックス 74"/>
          <p:cNvSpPr txBox="1"/>
          <p:nvPr/>
        </p:nvSpPr>
        <p:spPr>
          <a:xfrm>
            <a:off x="5226603" y="7870773"/>
            <a:ext cx="1371501" cy="400110"/>
          </a:xfrm>
          <a:prstGeom prst="rect">
            <a:avLst/>
          </a:prstGeom>
          <a:noFill/>
        </p:spPr>
        <p:txBody>
          <a:bodyPr wrap="square" rtlCol="0">
            <a:spAutoFit/>
          </a:bodyPr>
          <a:lstStyle/>
          <a:p>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rgbClr val="000000"/>
                </a:solidFill>
                <a:latin typeface="Meiryo UI" panose="020B0604030504040204" pitchFamily="50" charset="-128"/>
                <a:ea typeface="Meiryo UI" panose="020B0604030504040204" pitchFamily="50" charset="-128"/>
              </a:rPr>
              <a:t> ③</a:t>
            </a:r>
            <a:r>
              <a:rPr lang="ja-JP" altLang="en-US" sz="1000" dirty="0">
                <a:solidFill>
                  <a:srgbClr val="000000"/>
                </a:solidFill>
                <a:latin typeface="Meiryo UI" panose="020B0604030504040204" pitchFamily="50" charset="-128"/>
                <a:ea typeface="Meiryo UI" panose="020B0604030504040204" pitchFamily="50" charset="-128"/>
              </a:rPr>
              <a:t>継続届出編</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b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〇ページ参照</a:t>
            </a:r>
            <a:endPar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円/楕円 82"/>
          <p:cNvSpPr/>
          <p:nvPr/>
        </p:nvSpPr>
        <p:spPr>
          <a:xfrm>
            <a:off x="4262994" y="7866661"/>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900" b="1" dirty="0">
                <a:solidFill>
                  <a:srgbClr val="000000"/>
                </a:solidFill>
                <a:latin typeface="Meiryo UI" panose="020B0604030504040204" pitchFamily="50" charset="-128"/>
                <a:ea typeface="Meiryo UI" panose="020B0604030504040204" pitchFamily="50" charset="-128"/>
              </a:rPr>
              <a:t>③</a:t>
            </a:r>
            <a:r>
              <a:rPr lang="ja-JP" altLang="en-US" sz="900" dirty="0">
                <a:solidFill>
                  <a:srgbClr val="000000"/>
                </a:solidFill>
                <a:latin typeface="Meiryo UI" panose="020B0604030504040204" pitchFamily="50" charset="-128"/>
                <a:ea typeface="Meiryo UI" panose="020B0604030504040204" pitchFamily="50" charset="-128"/>
              </a:rPr>
              <a:t>継続届出編</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〇ページ</a:t>
            </a:r>
          </a:p>
        </p:txBody>
      </p:sp>
      <p:sp>
        <p:nvSpPr>
          <p:cNvPr id="77" name="円/楕円 82"/>
          <p:cNvSpPr/>
          <p:nvPr/>
        </p:nvSpPr>
        <p:spPr>
          <a:xfrm>
            <a:off x="2480518" y="3552332"/>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③</a:t>
            </a:r>
            <a:r>
              <a:rPr lang="ja-JP" altLang="en-US" sz="1000" dirty="0">
                <a:solidFill>
                  <a:srgbClr val="000000"/>
                </a:solidFill>
                <a:latin typeface="Meiryo UI" panose="020B0604030504040204" pitchFamily="50" charset="-128"/>
                <a:ea typeface="Meiryo UI" panose="020B0604030504040204" pitchFamily="50" charset="-128"/>
              </a:rPr>
              <a:t>継続届出編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81" name="円/楕円 82"/>
          <p:cNvSpPr/>
          <p:nvPr/>
        </p:nvSpPr>
        <p:spPr>
          <a:xfrm>
            <a:off x="2492479" y="4436691"/>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③</a:t>
            </a:r>
            <a:r>
              <a:rPr lang="ja-JP" altLang="en-US" sz="1000" dirty="0">
                <a:solidFill>
                  <a:srgbClr val="000000"/>
                </a:solidFill>
                <a:latin typeface="Meiryo UI" panose="020B0604030504040204" pitchFamily="50" charset="-128"/>
                <a:ea typeface="Meiryo UI" panose="020B0604030504040204" pitchFamily="50" charset="-128"/>
              </a:rPr>
              <a:t>継続届出編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82" name="円/楕円 82"/>
          <p:cNvSpPr/>
          <p:nvPr/>
        </p:nvSpPr>
        <p:spPr>
          <a:xfrm>
            <a:off x="2506954" y="6030133"/>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③</a:t>
            </a:r>
            <a:r>
              <a:rPr lang="ja-JP" altLang="en-US" sz="1000" dirty="0">
                <a:solidFill>
                  <a:srgbClr val="000000"/>
                </a:solidFill>
                <a:latin typeface="Meiryo UI" panose="020B0604030504040204" pitchFamily="50" charset="-128"/>
                <a:ea typeface="Meiryo UI" panose="020B0604030504040204" pitchFamily="50" charset="-128"/>
              </a:rPr>
              <a:t>継続届出編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
        <p:nvSpPr>
          <p:cNvPr id="83" name="円/楕円 82"/>
          <p:cNvSpPr/>
          <p:nvPr/>
        </p:nvSpPr>
        <p:spPr>
          <a:xfrm>
            <a:off x="2506954" y="7081406"/>
            <a:ext cx="951426" cy="454121"/>
          </a:xfrm>
          <a:prstGeom prst="ellipse">
            <a:avLst/>
          </a:prstGeom>
          <a:solidFill>
            <a:schemeClr val="bg1"/>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36000" tIns="72000" rIns="36000" bIns="72000" numCol="1" rtlCol="0" anchor="ctr" anchorCtr="0" compatLnSpc="1">
            <a:prstTxWarp prst="textNoShape">
              <a:avLst/>
            </a:prstTxWarp>
          </a:bodyPr>
          <a:lstStyle/>
          <a:p>
            <a:pPr algn="ctr" defTabSz="914400" fontAlgn="base">
              <a:lnSpc>
                <a:spcPct val="110000"/>
              </a:lnSpc>
            </a:pPr>
            <a:r>
              <a:rPr lang="ja-JP" altLang="en-US" sz="1000" b="1" dirty="0">
                <a:solidFill>
                  <a:srgbClr val="000000"/>
                </a:solidFill>
                <a:latin typeface="Meiryo UI" panose="020B0604030504040204" pitchFamily="50" charset="-128"/>
                <a:ea typeface="Meiryo UI" panose="020B0604030504040204" pitchFamily="50" charset="-128"/>
              </a:rPr>
              <a:t>③</a:t>
            </a:r>
            <a:r>
              <a:rPr lang="ja-JP" altLang="en-US" sz="1000" dirty="0">
                <a:solidFill>
                  <a:srgbClr val="000000"/>
                </a:solidFill>
                <a:latin typeface="Meiryo UI" panose="020B0604030504040204" pitchFamily="50" charset="-128"/>
                <a:ea typeface="Meiryo UI" panose="020B0604030504040204" pitchFamily="50" charset="-128"/>
              </a:rPr>
              <a:t>継続届出編</a:t>
            </a: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lnSpc>
                <a:spcPct val="1100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a:t>
            </a:r>
          </a:p>
        </p:txBody>
      </p:sp>
    </p:spTree>
    <p:extLst>
      <p:ext uri="{BB962C8B-B14F-4D97-AF65-F5344CB8AC3E}">
        <p14:creationId xmlns:p14="http://schemas.microsoft.com/office/powerpoint/2010/main" val="3926809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28" y="6884068"/>
            <a:ext cx="3670464" cy="1680564"/>
          </a:xfrm>
          <a:prstGeom prst="rect">
            <a:avLst/>
          </a:prstGeom>
        </p:spPr>
      </p:pic>
      <p:pic>
        <p:nvPicPr>
          <p:cNvPr id="5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18795" y="2618411"/>
            <a:ext cx="3769778" cy="3830663"/>
          </a:xfrm>
          <a:prstGeom prst="rect">
            <a:avLst/>
          </a:prstGeom>
          <a:solidFill>
            <a:schemeClr val="bg1">
              <a:lumMod val="65000"/>
            </a:schemeClr>
          </a:solidFill>
          <a:ln>
            <a:solidFill>
              <a:srgbClr val="000000"/>
            </a:solidFill>
          </a:ln>
        </p:spPr>
      </p:pic>
      <p:sp>
        <p:nvSpPr>
          <p:cNvPr id="15" name="正方形/長方形 14"/>
          <p:cNvSpPr/>
          <p:nvPr/>
        </p:nvSpPr>
        <p:spPr>
          <a:xfrm>
            <a:off x="236219" y="1932076"/>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ログイン画面</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 </a:t>
            </a:r>
            <a:r>
              <a:rPr lang="ja-JP" altLang="en-US" dirty="0">
                <a:solidFill>
                  <a:srgbClr val="000000"/>
                </a:solidFill>
              </a:rPr>
              <a:t>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2-1.</a:t>
            </a:r>
            <a:r>
              <a:rPr lang="ja-JP" altLang="en-US" dirty="0">
                <a:solidFill>
                  <a:srgbClr val="000000"/>
                </a:solidFill>
              </a:rPr>
              <a:t> </a:t>
            </a:r>
            <a:r>
              <a:rPr lang="en-US" altLang="ja-JP" dirty="0">
                <a:solidFill>
                  <a:srgbClr val="000000"/>
                </a:solidFill>
              </a:rPr>
              <a:t>e-</a:t>
            </a:r>
            <a:r>
              <a:rPr lang="en-US" altLang="ja-JP" dirty="0" err="1">
                <a:solidFill>
                  <a:srgbClr val="000000"/>
                </a:solidFill>
              </a:rPr>
              <a:t>Shien</a:t>
            </a:r>
            <a:r>
              <a:rPr lang="ja-JP" altLang="en-US" dirty="0">
                <a:solidFill>
                  <a:srgbClr val="000000"/>
                </a:solidFill>
              </a:rPr>
              <a:t>にログインする</a:t>
            </a:r>
          </a:p>
        </p:txBody>
      </p:sp>
      <p:sp>
        <p:nvSpPr>
          <p:cNvPr id="28" name="正方形/長方形 27"/>
          <p:cNvSpPr/>
          <p:nvPr/>
        </p:nvSpPr>
        <p:spPr>
          <a:xfrm>
            <a:off x="236219" y="771460"/>
            <a:ext cx="6480000" cy="431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を使用するために、システムへログインします。</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ログインは、パソコン、スマートフォンから以下の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を入力してアクセスします。以下の</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QR</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コードを読み取ってもアクセスできます。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553495" y="4967326"/>
            <a:ext cx="1605600" cy="1748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30" name="正方形/長方形 29"/>
          <p:cNvSpPr/>
          <p:nvPr/>
        </p:nvSpPr>
        <p:spPr>
          <a:xfrm>
            <a:off x="1553495" y="3704284"/>
            <a:ext cx="1801845" cy="15143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正方形/長方形 30"/>
          <p:cNvSpPr/>
          <p:nvPr/>
        </p:nvSpPr>
        <p:spPr>
          <a:xfrm>
            <a:off x="1553495" y="4274116"/>
            <a:ext cx="1801845" cy="1649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p:nvSpPr>
        <p:spPr>
          <a:xfrm>
            <a:off x="4664074" y="2597708"/>
            <a:ext cx="2124075" cy="1657371"/>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通知書を見ながらログイン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とパスワードを入力します。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「ログイン」ボタンをクリックします。</a:t>
            </a:r>
          </a:p>
        </p:txBody>
      </p:sp>
      <p:sp>
        <p:nvSpPr>
          <p:cNvPr id="50" name="正方形/長方形 49"/>
          <p:cNvSpPr/>
          <p:nvPr/>
        </p:nvSpPr>
        <p:spPr>
          <a:xfrm>
            <a:off x="4664074" y="4565415"/>
            <a:ext cx="2124075" cy="338160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182563" algn="l"/>
              </a:tabLst>
            </a:pP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「パスワードを表示」により入力したパスワードが確認できます。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Ⅱ</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表示言語は、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日本語</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”English”</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が選択できます。</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Ⅲ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a:t>
            </a:r>
            <a:r>
              <a:rPr lang="en-US" altLang="ja-JP" sz="14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Shien</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の「利用規約」を確認できます。</a:t>
            </a:r>
          </a:p>
          <a:p>
            <a:pPr marL="88900" indent="-88900"/>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6838">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やパスワードがわからなくなった場合は、学校に確認してください。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020888" y="5452189"/>
            <a:ext cx="766762" cy="19367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正方形/長方形 57"/>
          <p:cNvSpPr/>
          <p:nvPr/>
        </p:nvSpPr>
        <p:spPr>
          <a:xfrm>
            <a:off x="1556590" y="4688442"/>
            <a:ext cx="722804" cy="161363"/>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正方形/長方形 35"/>
          <p:cNvSpPr/>
          <p:nvPr/>
        </p:nvSpPr>
        <p:spPr>
          <a:xfrm>
            <a:off x="236219" y="1467972"/>
            <a:ext cx="2735073" cy="237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hlinkClick r:id="rId5"/>
              </a:rPr>
              <a:t>https://www.e-shien.mext.go.jp/</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518795" y="6594692"/>
            <a:ext cx="2535556" cy="269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ログイン</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通知書のサンプル</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541350" y="7361716"/>
            <a:ext cx="1608220" cy="69167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0105" y="1203764"/>
            <a:ext cx="563332" cy="563332"/>
          </a:xfrm>
          <a:prstGeom prst="rect">
            <a:avLst/>
          </a:prstGeom>
        </p:spPr>
      </p:pic>
      <p:sp>
        <p:nvSpPr>
          <p:cNvPr id="5" name="角丸四角形 4"/>
          <p:cNvSpPr/>
          <p:nvPr/>
        </p:nvSpPr>
        <p:spPr>
          <a:xfrm>
            <a:off x="4820504" y="2475536"/>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820504" y="444244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1425574" y="5940171"/>
            <a:ext cx="756059" cy="174866"/>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90" name="グループ化 89"/>
          <p:cNvGrpSpPr/>
          <p:nvPr/>
        </p:nvGrpSpPr>
        <p:grpSpPr>
          <a:xfrm>
            <a:off x="1269610" y="4529085"/>
            <a:ext cx="198178" cy="281733"/>
            <a:chOff x="4704480" y="2843662"/>
            <a:chExt cx="198178" cy="281733"/>
          </a:xfrm>
        </p:grpSpPr>
        <p:sp>
          <p:nvSpPr>
            <p:cNvPr id="91" name="円/楕円 90"/>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93" name="グループ化 92"/>
          <p:cNvGrpSpPr/>
          <p:nvPr/>
        </p:nvGrpSpPr>
        <p:grpSpPr>
          <a:xfrm>
            <a:off x="1269610" y="4849806"/>
            <a:ext cx="198178" cy="281733"/>
            <a:chOff x="4711752" y="3859708"/>
            <a:chExt cx="198178" cy="281733"/>
          </a:xfrm>
        </p:grpSpPr>
        <p:sp>
          <p:nvSpPr>
            <p:cNvPr id="94" name="円/楕円 93"/>
            <p:cNvSpPr/>
            <p:nvPr/>
          </p:nvSpPr>
          <p:spPr>
            <a:xfrm flipV="1">
              <a:off x="4711752" y="3920502"/>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5" name="コンテンツ プレースホルダー 2"/>
            <p:cNvSpPr txBox="1">
              <a:spLocks/>
            </p:cNvSpPr>
            <p:nvPr/>
          </p:nvSpPr>
          <p:spPr>
            <a:xfrm>
              <a:off x="4755317" y="385970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96" name="グループ化 95"/>
          <p:cNvGrpSpPr/>
          <p:nvPr/>
        </p:nvGrpSpPr>
        <p:grpSpPr>
          <a:xfrm>
            <a:off x="1211548" y="5698113"/>
            <a:ext cx="198178" cy="281733"/>
            <a:chOff x="4714005" y="5031865"/>
            <a:chExt cx="198178" cy="281733"/>
          </a:xfrm>
        </p:grpSpPr>
        <p:sp>
          <p:nvSpPr>
            <p:cNvPr id="97" name="円/楕円 96"/>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98"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114" name="グループ化 113"/>
          <p:cNvGrpSpPr/>
          <p:nvPr/>
        </p:nvGrpSpPr>
        <p:grpSpPr>
          <a:xfrm>
            <a:off x="4710398" y="4770385"/>
            <a:ext cx="198178" cy="281733"/>
            <a:chOff x="4704480" y="2843662"/>
            <a:chExt cx="198178" cy="281733"/>
          </a:xfrm>
        </p:grpSpPr>
        <p:sp>
          <p:nvSpPr>
            <p:cNvPr id="115" name="円/楕円 114"/>
            <p:cNvSpPr/>
            <p:nvPr/>
          </p:nvSpPr>
          <p:spPr>
            <a:xfrm flipV="1">
              <a:off x="4704480" y="2904456"/>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6" name="コンテンツ プレースホルダー 2"/>
            <p:cNvSpPr txBox="1">
              <a:spLocks/>
            </p:cNvSpPr>
            <p:nvPr/>
          </p:nvSpPr>
          <p:spPr>
            <a:xfrm>
              <a:off x="4748045" y="284366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117" name="グループ化 116"/>
          <p:cNvGrpSpPr/>
          <p:nvPr/>
        </p:nvGrpSpPr>
        <p:grpSpPr>
          <a:xfrm>
            <a:off x="4710398" y="5624506"/>
            <a:ext cx="198178" cy="281733"/>
            <a:chOff x="4711752" y="3859708"/>
            <a:chExt cx="198178" cy="281733"/>
          </a:xfrm>
        </p:grpSpPr>
        <p:sp>
          <p:nvSpPr>
            <p:cNvPr id="118" name="円/楕円 117"/>
            <p:cNvSpPr/>
            <p:nvPr/>
          </p:nvSpPr>
          <p:spPr>
            <a:xfrm flipV="1">
              <a:off x="4711752" y="3920502"/>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19" name="コンテンツ プレースホルダー 2"/>
            <p:cNvSpPr txBox="1">
              <a:spLocks/>
            </p:cNvSpPr>
            <p:nvPr/>
          </p:nvSpPr>
          <p:spPr>
            <a:xfrm>
              <a:off x="4755317" y="3859708"/>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grpSp>
        <p:nvGrpSpPr>
          <p:cNvPr id="120" name="グループ化 119"/>
          <p:cNvGrpSpPr/>
          <p:nvPr/>
        </p:nvGrpSpPr>
        <p:grpSpPr>
          <a:xfrm>
            <a:off x="4710398" y="6482338"/>
            <a:ext cx="198178" cy="281733"/>
            <a:chOff x="4714005" y="5031865"/>
            <a:chExt cx="198178" cy="281733"/>
          </a:xfrm>
        </p:grpSpPr>
        <p:sp>
          <p:nvSpPr>
            <p:cNvPr id="121" name="円/楕円 120"/>
            <p:cNvSpPr/>
            <p:nvPr/>
          </p:nvSpPr>
          <p:spPr>
            <a:xfrm flipV="1">
              <a:off x="4714005" y="5092659"/>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3">
                    <a:lumMod val="75000"/>
                  </a:schemeClr>
                </a:solidFill>
              </a:endParaRPr>
            </a:p>
          </p:txBody>
        </p:sp>
        <p:sp>
          <p:nvSpPr>
            <p:cNvPr id="122" name="コンテンツ プレースホルダー 2"/>
            <p:cNvSpPr txBox="1">
              <a:spLocks/>
            </p:cNvSpPr>
            <p:nvPr/>
          </p:nvSpPr>
          <p:spPr>
            <a:xfrm>
              <a:off x="4757570" y="5031865"/>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Ⅲ</a:t>
              </a:r>
              <a:endParaRPr lang="ja-JP" altLang="en-US" sz="1400" dirty="0">
                <a:solidFill>
                  <a:schemeClr val="bg1"/>
                </a:solidFill>
              </a:endParaRPr>
            </a:p>
          </p:txBody>
        </p:sp>
      </p:grpSp>
      <p:grpSp>
        <p:nvGrpSpPr>
          <p:cNvPr id="65" name="グループ化 64"/>
          <p:cNvGrpSpPr/>
          <p:nvPr/>
        </p:nvGrpSpPr>
        <p:grpSpPr>
          <a:xfrm>
            <a:off x="4707498" y="3656507"/>
            <a:ext cx="198178" cy="281733"/>
            <a:chOff x="4707498" y="2767507"/>
            <a:chExt cx="198178" cy="281733"/>
          </a:xfrm>
        </p:grpSpPr>
        <p:sp>
          <p:nvSpPr>
            <p:cNvPr id="66" name="円/楕円 65"/>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68" name="グループ化 67"/>
          <p:cNvGrpSpPr/>
          <p:nvPr/>
        </p:nvGrpSpPr>
        <p:grpSpPr>
          <a:xfrm>
            <a:off x="4707498" y="2798657"/>
            <a:ext cx="198178" cy="281733"/>
            <a:chOff x="4707498" y="1706457"/>
            <a:chExt cx="198178" cy="281733"/>
          </a:xfrm>
        </p:grpSpPr>
        <p:sp>
          <p:nvSpPr>
            <p:cNvPr id="69" name="円/楕円 6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1" name="グループ化 70"/>
          <p:cNvGrpSpPr/>
          <p:nvPr/>
        </p:nvGrpSpPr>
        <p:grpSpPr>
          <a:xfrm>
            <a:off x="1735698" y="5294807"/>
            <a:ext cx="198178" cy="281733"/>
            <a:chOff x="4707498" y="2767507"/>
            <a:chExt cx="198178" cy="281733"/>
          </a:xfrm>
        </p:grpSpPr>
        <p:sp>
          <p:nvSpPr>
            <p:cNvPr id="72" name="円/楕円 7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3"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4" name="グループ化 73"/>
          <p:cNvGrpSpPr/>
          <p:nvPr/>
        </p:nvGrpSpPr>
        <p:grpSpPr>
          <a:xfrm>
            <a:off x="1265798" y="3687657"/>
            <a:ext cx="198178" cy="281733"/>
            <a:chOff x="4707498" y="1706457"/>
            <a:chExt cx="198178" cy="281733"/>
          </a:xfrm>
        </p:grpSpPr>
        <p:sp>
          <p:nvSpPr>
            <p:cNvPr id="75" name="円/楕円 7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7" name="グループ化 76"/>
          <p:cNvGrpSpPr/>
          <p:nvPr/>
        </p:nvGrpSpPr>
        <p:grpSpPr>
          <a:xfrm>
            <a:off x="1239930" y="7227694"/>
            <a:ext cx="198178" cy="281733"/>
            <a:chOff x="4707498" y="1706457"/>
            <a:chExt cx="198178" cy="281733"/>
          </a:xfrm>
        </p:grpSpPr>
        <p:sp>
          <p:nvSpPr>
            <p:cNvPr id="78" name="円/楕円 77"/>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4" name="テキスト ボックス 53"/>
          <p:cNvSpPr txBox="1"/>
          <p:nvPr/>
        </p:nvSpPr>
        <p:spPr>
          <a:xfrm>
            <a:off x="5885600" y="4115278"/>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5</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289074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6276" y="2356481"/>
            <a:ext cx="4469790" cy="1594546"/>
          </a:xfrm>
          <a:prstGeom prst="rect">
            <a:avLst/>
          </a:prstGeom>
        </p:spPr>
      </p:pic>
      <p:sp>
        <p:nvSpPr>
          <p:cNvPr id="15" name="正方形/長方形 14"/>
          <p:cNvSpPr/>
          <p:nvPr/>
        </p:nvSpPr>
        <p:spPr>
          <a:xfrm>
            <a:off x="194400" y="1600601"/>
            <a:ext cx="655193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継続受給の意思が 「ある </a:t>
            </a:r>
            <a:r>
              <a:rPr lang="en-US" altLang="ja-JP" dirty="0">
                <a:solidFill>
                  <a:srgbClr val="000000"/>
                </a:solidFill>
              </a:rPr>
              <a:t>or </a:t>
            </a:r>
            <a:r>
              <a:rPr lang="ja-JP" altLang="en-US" dirty="0">
                <a:solidFill>
                  <a:srgbClr val="000000"/>
                </a:solidFill>
              </a:rPr>
              <a:t>ない」 の意向を登録する</a:t>
            </a:r>
          </a:p>
        </p:txBody>
      </p:sp>
      <p:sp>
        <p:nvSpPr>
          <p:cNvPr id="52" name="正方形/長方形 51"/>
          <p:cNvSpPr/>
          <p:nvPr/>
        </p:nvSpPr>
        <p:spPr>
          <a:xfrm>
            <a:off x="4652214" y="2243223"/>
            <a:ext cx="2124075" cy="1314979"/>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47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ポータル画面の「継続届出」タブ内にある「継続意向登録」ボタンをクリックします。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32263" y="3009331"/>
            <a:ext cx="709684" cy="25930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p:nvSpPr>
        <p:spPr>
          <a:xfrm>
            <a:off x="236219" y="796212"/>
            <a:ext cx="6480000" cy="72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最初に、受給を継続する意思が「ある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ない」</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継続意向</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を登録します。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学校から継続意向の再登録を依頼された場合や、継続意向内容を誤った場合に再登録をする場合も、同様の手順で行います。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4820504" y="2100792"/>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9" name="グループ化 48"/>
          <p:cNvGrpSpPr/>
          <p:nvPr/>
        </p:nvGrpSpPr>
        <p:grpSpPr>
          <a:xfrm>
            <a:off x="4682098" y="2443157"/>
            <a:ext cx="198178" cy="281733"/>
            <a:chOff x="4707498" y="1706457"/>
            <a:chExt cx="198178" cy="281733"/>
          </a:xfrm>
        </p:grpSpPr>
        <p:sp>
          <p:nvSpPr>
            <p:cNvPr id="50" name="円/楕円 4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1"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3" name="グループ化 72"/>
          <p:cNvGrpSpPr/>
          <p:nvPr/>
        </p:nvGrpSpPr>
        <p:grpSpPr>
          <a:xfrm>
            <a:off x="288736" y="2986906"/>
            <a:ext cx="198178" cy="281733"/>
            <a:chOff x="4707498" y="2767507"/>
            <a:chExt cx="198178" cy="281733"/>
          </a:xfrm>
        </p:grpSpPr>
        <p:sp>
          <p:nvSpPr>
            <p:cNvPr id="74" name="円/楕円 4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１</a:t>
              </a:r>
            </a:p>
          </p:txBody>
        </p:sp>
      </p:grpSp>
      <p:sp>
        <p:nvSpPr>
          <p:cNvPr id="16" name="テキスト ボックス 15"/>
          <p:cNvSpPr txBox="1"/>
          <p:nvPr/>
        </p:nvSpPr>
        <p:spPr>
          <a:xfrm>
            <a:off x="5892968" y="342363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6</a:t>
            </a:r>
            <a:r>
              <a:rPr lang="ja-JP" altLang="en-US" sz="1200" dirty="0">
                <a:solidFill>
                  <a:srgbClr val="000000"/>
                </a:solidFill>
              </a:rPr>
              <a:t>ページへ</a:t>
            </a:r>
            <a:endParaRPr kumimoji="1" lang="ja-JP" altLang="en-US" sz="1200" dirty="0">
              <a:solidFill>
                <a:srgbClr val="000000"/>
              </a:solidFill>
            </a:endParaRPr>
          </a:p>
        </p:txBody>
      </p:sp>
    </p:spTree>
    <p:extLst>
      <p:ext uri="{BB962C8B-B14F-4D97-AF65-F5344CB8AC3E}">
        <p14:creationId xmlns:p14="http://schemas.microsoft.com/office/powerpoint/2010/main" val="283264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7402" y="1381014"/>
            <a:ext cx="4613213" cy="4168283"/>
          </a:xfrm>
          <a:prstGeom prst="rect">
            <a:avLst/>
          </a:prstGeom>
        </p:spPr>
      </p:pic>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5117" y="4518791"/>
            <a:ext cx="4633195" cy="4149732"/>
          </a:xfrm>
          <a:prstGeom prst="rect">
            <a:avLst/>
          </a:prstGeom>
        </p:spPr>
      </p:pic>
      <p:sp>
        <p:nvSpPr>
          <p:cNvPr id="18" name="正方形/長方形 17"/>
          <p:cNvSpPr/>
          <p:nvPr/>
        </p:nvSpPr>
        <p:spPr>
          <a:xfrm>
            <a:off x="392432" y="3089354"/>
            <a:ext cx="181071" cy="64118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1918630" y="8247964"/>
            <a:ext cx="885497" cy="19997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正方形/長方形 59"/>
          <p:cNvSpPr/>
          <p:nvPr/>
        </p:nvSpPr>
        <p:spPr>
          <a:xfrm>
            <a:off x="367982" y="4483501"/>
            <a:ext cx="205521" cy="108253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継続受給の意思が 「ある </a:t>
            </a:r>
            <a:r>
              <a:rPr lang="en-US" altLang="ja-JP" dirty="0">
                <a:solidFill>
                  <a:srgbClr val="000000"/>
                </a:solidFill>
              </a:rPr>
              <a:t>or </a:t>
            </a:r>
            <a:r>
              <a:rPr lang="ja-JP" altLang="en-US" dirty="0">
                <a:solidFill>
                  <a:srgbClr val="000000"/>
                </a:solidFill>
              </a:rPr>
              <a:t>ない」 の意向を登録する</a:t>
            </a:r>
          </a:p>
        </p:txBody>
      </p:sp>
      <p:sp>
        <p:nvSpPr>
          <p:cNvPr id="14" name="正方形/長方形 13"/>
          <p:cNvSpPr/>
          <p:nvPr/>
        </p:nvSpPr>
        <p:spPr>
          <a:xfrm>
            <a:off x="194400" y="849942"/>
            <a:ext cx="653287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継続意向登録画面</a:t>
            </a:r>
          </a:p>
        </p:txBody>
      </p:sp>
      <p:sp>
        <p:nvSpPr>
          <p:cNvPr id="16" name="正方形/長方形 15"/>
          <p:cNvSpPr/>
          <p:nvPr/>
        </p:nvSpPr>
        <p:spPr>
          <a:xfrm>
            <a:off x="4547641" y="1345009"/>
            <a:ext cx="2197042" cy="6292245"/>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0975" indent="-180975"/>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内容を確認し、チェックします。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支給の継続を希望するかどうかを選択します。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就学支援金の</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支給の継続を希望する</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上部：</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希望します。</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保護者等の所得制限基準（世帯年収約</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910</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）を超えている場合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上記のほかの理由により支給を希望しない場合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下部：</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受給権を放棄</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17462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保護者等の変更有無を選択します。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再婚等により</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保護者等の変更がある</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保護者等の</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課税地、収入状況提出方法、生活扶助の受給有無等に変更がある</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①あります。</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②以外の理由</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171450" indent="-79375"/>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変更がない</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③ありません。</a:t>
            </a:r>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79375"/>
            <a:endPar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「入力内容確認」ボタンをクリックします。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588"/>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588"/>
            <a:r>
              <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世帯構成によっては異なる場合が</a:t>
            </a:r>
            <a:endParaRPr lang="en-US"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indent="1588"/>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あります。</a:t>
            </a:r>
          </a:p>
        </p:txBody>
      </p:sp>
      <p:sp>
        <p:nvSpPr>
          <p:cNvPr id="22" name="角丸四角形 21"/>
          <p:cNvSpPr/>
          <p:nvPr/>
        </p:nvSpPr>
        <p:spPr>
          <a:xfrm>
            <a:off x="4777037" y="1264184"/>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4897844" y="272049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3" name="グループ化 42"/>
          <p:cNvGrpSpPr/>
          <p:nvPr/>
        </p:nvGrpSpPr>
        <p:grpSpPr>
          <a:xfrm>
            <a:off x="4599994" y="4340550"/>
            <a:ext cx="198178" cy="281733"/>
            <a:chOff x="4707498" y="3412377"/>
            <a:chExt cx="198178" cy="281733"/>
          </a:xfrm>
        </p:grpSpPr>
        <p:sp>
          <p:nvSpPr>
            <p:cNvPr id="44" name="円/楕円 43"/>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grpSp>
        <p:nvGrpSpPr>
          <p:cNvPr id="46" name="グループ化 45"/>
          <p:cNvGrpSpPr/>
          <p:nvPr/>
        </p:nvGrpSpPr>
        <p:grpSpPr>
          <a:xfrm>
            <a:off x="4599994" y="1872506"/>
            <a:ext cx="198178" cy="281733"/>
            <a:chOff x="4707498" y="2767507"/>
            <a:chExt cx="198178" cy="281733"/>
          </a:xfrm>
        </p:grpSpPr>
        <p:sp>
          <p:nvSpPr>
            <p:cNvPr id="47" name="円/楕円 46"/>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8"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64" name="グループ化 63"/>
          <p:cNvGrpSpPr/>
          <p:nvPr/>
        </p:nvGrpSpPr>
        <p:grpSpPr>
          <a:xfrm>
            <a:off x="132475" y="4250796"/>
            <a:ext cx="198178" cy="281733"/>
            <a:chOff x="4707498" y="2767507"/>
            <a:chExt cx="198178" cy="281733"/>
          </a:xfrm>
        </p:grpSpPr>
        <p:sp>
          <p:nvSpPr>
            <p:cNvPr id="65" name="円/楕円 64"/>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6"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70" name="グループ化 69"/>
          <p:cNvGrpSpPr/>
          <p:nvPr/>
        </p:nvGrpSpPr>
        <p:grpSpPr>
          <a:xfrm>
            <a:off x="4599994" y="1522892"/>
            <a:ext cx="198178" cy="281733"/>
            <a:chOff x="4707498" y="1706457"/>
            <a:chExt cx="198178" cy="281733"/>
          </a:xfrm>
        </p:grpSpPr>
        <p:sp>
          <p:nvSpPr>
            <p:cNvPr id="91" name="円/楕円 90"/>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2"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93" name="グループ化 92"/>
          <p:cNvGrpSpPr/>
          <p:nvPr/>
        </p:nvGrpSpPr>
        <p:grpSpPr>
          <a:xfrm>
            <a:off x="132475" y="2898447"/>
            <a:ext cx="198178" cy="281733"/>
            <a:chOff x="4707498" y="1706457"/>
            <a:chExt cx="198178" cy="281733"/>
          </a:xfrm>
        </p:grpSpPr>
        <p:sp>
          <p:nvSpPr>
            <p:cNvPr id="94" name="円/楕円 9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9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61" name="グループ化 60"/>
          <p:cNvGrpSpPr/>
          <p:nvPr/>
        </p:nvGrpSpPr>
        <p:grpSpPr>
          <a:xfrm>
            <a:off x="4599994" y="6750255"/>
            <a:ext cx="198178" cy="262193"/>
            <a:chOff x="4707498" y="3408111"/>
            <a:chExt cx="198178" cy="262193"/>
          </a:xfrm>
        </p:grpSpPr>
        <p:sp>
          <p:nvSpPr>
            <p:cNvPr id="71"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2" name="コンテンツ プレースホルダー 2"/>
            <p:cNvSpPr txBox="1">
              <a:spLocks/>
            </p:cNvSpPr>
            <p:nvPr/>
          </p:nvSpPr>
          <p:spPr>
            <a:xfrm>
              <a:off x="4728624" y="3408111"/>
              <a:ext cx="167526" cy="259105"/>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４</a:t>
              </a:r>
            </a:p>
          </p:txBody>
        </p:sp>
      </p:grpSp>
      <p:sp>
        <p:nvSpPr>
          <p:cNvPr id="75" name="右矢印 74"/>
          <p:cNvSpPr/>
          <p:nvPr/>
        </p:nvSpPr>
        <p:spPr>
          <a:xfrm>
            <a:off x="4937026" y="644781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 name="右矢印 75"/>
          <p:cNvSpPr/>
          <p:nvPr/>
        </p:nvSpPr>
        <p:spPr>
          <a:xfrm>
            <a:off x="4945654" y="5762871"/>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右矢印 1">
            <a:extLst>
              <a:ext uri="{FF2B5EF4-FFF2-40B4-BE49-F238E27FC236}">
                <a16:creationId xmlns:a16="http://schemas.microsoft.com/office/drawing/2014/main" id="{07120707-FD90-4079-B1D0-2E96D8CF7714}"/>
              </a:ext>
            </a:extLst>
          </p:cNvPr>
          <p:cNvSpPr/>
          <p:nvPr/>
        </p:nvSpPr>
        <p:spPr>
          <a:xfrm>
            <a:off x="4910132" y="390618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テキスト ボックス 38"/>
          <p:cNvSpPr txBox="1"/>
          <p:nvPr/>
        </p:nvSpPr>
        <p:spPr>
          <a:xfrm>
            <a:off x="5798040" y="7498754"/>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7</a:t>
            </a:r>
            <a:r>
              <a:rPr lang="ja-JP" altLang="en-US" sz="1200" dirty="0">
                <a:solidFill>
                  <a:srgbClr val="000000"/>
                </a:solidFill>
              </a:rPr>
              <a:t>ページへ</a:t>
            </a:r>
            <a:endParaRPr kumimoji="1" lang="ja-JP" altLang="en-US" sz="1200" dirty="0">
              <a:solidFill>
                <a:srgbClr val="000000"/>
              </a:solidFill>
            </a:endParaRPr>
          </a:p>
        </p:txBody>
      </p:sp>
      <p:sp>
        <p:nvSpPr>
          <p:cNvPr id="41" name="角丸四角形 40"/>
          <p:cNvSpPr/>
          <p:nvPr/>
        </p:nvSpPr>
        <p:spPr>
          <a:xfrm>
            <a:off x="661218" y="7817613"/>
            <a:ext cx="2277718" cy="124239"/>
          </a:xfrm>
          <a:prstGeom prst="roundRect">
            <a:avLst>
              <a:gd name="adj" fmla="val 50000"/>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5" name="正方形/長方形 54"/>
          <p:cNvSpPr/>
          <p:nvPr/>
        </p:nvSpPr>
        <p:spPr>
          <a:xfrm>
            <a:off x="4547641" y="7841762"/>
            <a:ext cx="2233057" cy="1615016"/>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電話番号又はメールアドレスを変更したいとき</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過去に個人番号を提出済</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「①あります。</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②以外の理由</a:t>
            </a:r>
            <a:r>
              <a:rPr lang="en-US" altLang="ja-JP"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」を選択</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してください。</a:t>
            </a:r>
            <a:b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個人番号を提出していない（自己情報や課税証明書を提出した）</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場合には、</a:t>
            </a:r>
            <a:r>
              <a:rPr lang="ja-JP" altLang="en-US" sz="1100"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「③ありません。」を選択</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してください。</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547641" y="7691880"/>
            <a:ext cx="700406" cy="229038"/>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rotWithShape="1">
          <a:blip r:embed="rId5"/>
          <a:srcRect l="6806" t="41306" r="8125" b="20566"/>
          <a:stretch/>
        </p:blipFill>
        <p:spPr>
          <a:xfrm>
            <a:off x="364330" y="6479381"/>
            <a:ext cx="4100513" cy="1621632"/>
          </a:xfrm>
          <a:prstGeom prst="rect">
            <a:avLst/>
          </a:prstGeom>
        </p:spPr>
      </p:pic>
      <p:pic>
        <p:nvPicPr>
          <p:cNvPr id="5" name="図 4"/>
          <p:cNvPicPr>
            <a:picLocks noChangeAspect="1"/>
          </p:cNvPicPr>
          <p:nvPr/>
        </p:nvPicPr>
        <p:blipFill>
          <a:blip r:embed="rId6"/>
          <a:stretch>
            <a:fillRect/>
          </a:stretch>
        </p:blipFill>
        <p:spPr>
          <a:xfrm>
            <a:off x="223231" y="5881930"/>
            <a:ext cx="4239421" cy="3047672"/>
          </a:xfrm>
          <a:prstGeom prst="rect">
            <a:avLst/>
          </a:prstGeom>
        </p:spPr>
      </p:pic>
      <p:pic>
        <p:nvPicPr>
          <p:cNvPr id="6" name="図 5"/>
          <p:cNvPicPr>
            <a:picLocks noChangeAspect="1"/>
          </p:cNvPicPr>
          <p:nvPr/>
        </p:nvPicPr>
        <p:blipFill>
          <a:blip r:embed="rId7"/>
          <a:stretch>
            <a:fillRect/>
          </a:stretch>
        </p:blipFill>
        <p:spPr>
          <a:xfrm>
            <a:off x="379072" y="8329421"/>
            <a:ext cx="163782" cy="208450"/>
          </a:xfrm>
          <a:prstGeom prst="rect">
            <a:avLst/>
          </a:prstGeom>
        </p:spPr>
      </p:pic>
      <p:sp>
        <p:nvSpPr>
          <p:cNvPr id="50" name="正方形/長方形 49"/>
          <p:cNvSpPr/>
          <p:nvPr/>
        </p:nvSpPr>
        <p:spPr>
          <a:xfrm>
            <a:off x="330653" y="6405675"/>
            <a:ext cx="205521" cy="213219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1" name="グループ化 50"/>
          <p:cNvGrpSpPr/>
          <p:nvPr/>
        </p:nvGrpSpPr>
        <p:grpSpPr>
          <a:xfrm>
            <a:off x="114573" y="6170676"/>
            <a:ext cx="198178" cy="281733"/>
            <a:chOff x="4707498" y="3412377"/>
            <a:chExt cx="198178" cy="281733"/>
          </a:xfrm>
        </p:grpSpPr>
        <p:sp>
          <p:nvSpPr>
            <p:cNvPr id="52"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3</a:t>
              </a:r>
              <a:endParaRPr lang="ja-JP" altLang="en-US" sz="1400" dirty="0">
                <a:solidFill>
                  <a:schemeClr val="bg1"/>
                </a:solidFill>
              </a:endParaRPr>
            </a:p>
          </p:txBody>
        </p:sp>
      </p:grpSp>
      <p:pic>
        <p:nvPicPr>
          <p:cNvPr id="7" name="図 6"/>
          <p:cNvPicPr>
            <a:picLocks noChangeAspect="1"/>
          </p:cNvPicPr>
          <p:nvPr/>
        </p:nvPicPr>
        <p:blipFill>
          <a:blip r:embed="rId8"/>
          <a:stretch>
            <a:fillRect/>
          </a:stretch>
        </p:blipFill>
        <p:spPr>
          <a:xfrm>
            <a:off x="305377" y="9048605"/>
            <a:ext cx="2924338" cy="329503"/>
          </a:xfrm>
          <a:prstGeom prst="rect">
            <a:avLst/>
          </a:prstGeom>
        </p:spPr>
      </p:pic>
      <p:sp>
        <p:nvSpPr>
          <p:cNvPr id="68" name="正方形/長方形 67"/>
          <p:cNvSpPr/>
          <p:nvPr/>
        </p:nvSpPr>
        <p:spPr>
          <a:xfrm>
            <a:off x="2048965" y="9070560"/>
            <a:ext cx="1014957" cy="20952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9" name="グループ化 68"/>
          <p:cNvGrpSpPr/>
          <p:nvPr/>
        </p:nvGrpSpPr>
        <p:grpSpPr>
          <a:xfrm>
            <a:off x="1826730" y="8828424"/>
            <a:ext cx="198178" cy="281733"/>
            <a:chOff x="4707498" y="3412377"/>
            <a:chExt cx="198178" cy="281733"/>
          </a:xfrm>
        </p:grpSpPr>
        <p:sp>
          <p:nvSpPr>
            <p:cNvPr id="73" name="円/楕円 61"/>
            <p:cNvSpPr/>
            <p:nvPr/>
          </p:nvSpPr>
          <p:spPr>
            <a:xfrm flipV="1">
              <a:off x="4707498" y="347212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4750140" y="341237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ja-JP" altLang="en-US" sz="1400" dirty="0">
                  <a:solidFill>
                    <a:schemeClr val="bg1"/>
                  </a:solidFill>
                </a:rPr>
                <a:t>４</a:t>
              </a:r>
            </a:p>
          </p:txBody>
        </p:sp>
      </p:grpSp>
    </p:spTree>
    <p:extLst>
      <p:ext uri="{BB962C8B-B14F-4D97-AF65-F5344CB8AC3E}">
        <p14:creationId xmlns:p14="http://schemas.microsoft.com/office/powerpoint/2010/main" val="91623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28" y="7324244"/>
            <a:ext cx="3548272" cy="228474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50" y="4441658"/>
            <a:ext cx="3987020" cy="2563925"/>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726" y="1231582"/>
            <a:ext cx="4172073" cy="2687719"/>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2-2.</a:t>
            </a:r>
            <a:r>
              <a:rPr lang="ja-JP" altLang="en-US" dirty="0">
                <a:solidFill>
                  <a:srgbClr val="000000"/>
                </a:solidFill>
              </a:rPr>
              <a:t> 継続受給の意思が 「ある </a:t>
            </a:r>
            <a:r>
              <a:rPr lang="en-US" altLang="ja-JP" dirty="0">
                <a:solidFill>
                  <a:srgbClr val="000000"/>
                </a:solidFill>
              </a:rPr>
              <a:t>or </a:t>
            </a:r>
            <a:r>
              <a:rPr lang="ja-JP" altLang="en-US" dirty="0">
                <a:solidFill>
                  <a:srgbClr val="000000"/>
                </a:solidFill>
              </a:rPr>
              <a:t>ない」 の意向を登録する</a:t>
            </a:r>
          </a:p>
        </p:txBody>
      </p:sp>
      <p:sp>
        <p:nvSpPr>
          <p:cNvPr id="40" name="正方形/長方形 39"/>
          <p:cNvSpPr/>
          <p:nvPr/>
        </p:nvSpPr>
        <p:spPr>
          <a:xfrm>
            <a:off x="194400" y="806319"/>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継続意向登録確認画面</a:t>
            </a:r>
          </a:p>
        </p:txBody>
      </p:sp>
      <p:sp>
        <p:nvSpPr>
          <p:cNvPr id="41" name="正方形/長方形 40"/>
          <p:cNvSpPr/>
          <p:nvPr/>
        </p:nvSpPr>
        <p:spPr>
          <a:xfrm>
            <a:off x="4664073" y="1376498"/>
            <a:ext cx="2124075" cy="106850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77800" indent="-177800"/>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7800" indent="47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登録内容が正しいことを確認し「本内容で登録する」ボタンをクリックします。</a:t>
            </a:r>
          </a:p>
        </p:txBody>
      </p:sp>
      <p:sp>
        <p:nvSpPr>
          <p:cNvPr id="43" name="正方形/長方形 42"/>
          <p:cNvSpPr/>
          <p:nvPr/>
        </p:nvSpPr>
        <p:spPr>
          <a:xfrm>
            <a:off x="1871926" y="3618973"/>
            <a:ext cx="982565" cy="24488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角丸四角形 30"/>
          <p:cNvSpPr/>
          <p:nvPr/>
        </p:nvSpPr>
        <p:spPr>
          <a:xfrm>
            <a:off x="4820504" y="1256018"/>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4694798" y="1592157"/>
            <a:ext cx="198178" cy="281733"/>
            <a:chOff x="4707498" y="1706457"/>
            <a:chExt cx="198178" cy="281733"/>
          </a:xfrm>
        </p:grpSpPr>
        <p:sp>
          <p:nvSpPr>
            <p:cNvPr id="42" name="円/楕円 41"/>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48" name="グループ化 47"/>
          <p:cNvGrpSpPr/>
          <p:nvPr/>
        </p:nvGrpSpPr>
        <p:grpSpPr>
          <a:xfrm>
            <a:off x="1618682" y="3439602"/>
            <a:ext cx="198178" cy="281733"/>
            <a:chOff x="4707498" y="1706457"/>
            <a:chExt cx="198178" cy="281733"/>
          </a:xfrm>
        </p:grpSpPr>
        <p:sp>
          <p:nvSpPr>
            <p:cNvPr id="49" name="円/楕円 4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24" name="正方形/長方形 23"/>
          <p:cNvSpPr/>
          <p:nvPr/>
        </p:nvSpPr>
        <p:spPr>
          <a:xfrm>
            <a:off x="192754" y="3947538"/>
            <a:ext cx="6551928"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継続意向登録結果画面</a:t>
            </a:r>
          </a:p>
        </p:txBody>
      </p:sp>
      <p:sp>
        <p:nvSpPr>
          <p:cNvPr id="26" name="正方形/長方形 25"/>
          <p:cNvSpPr/>
          <p:nvPr/>
        </p:nvSpPr>
        <p:spPr>
          <a:xfrm>
            <a:off x="4656698" y="8236516"/>
            <a:ext cx="2124000" cy="1448504"/>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p>
          <a:p>
            <a:pPr marL="88900" indent="-88900">
              <a:buFont typeface="Arial" panose="020B0604020202020204" pitchFamily="34" charset="0"/>
              <a:buChar char="•"/>
            </a:pPr>
            <a:r>
              <a:rPr lang="ja-JP" altLang="en-US" sz="12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誤って意向内容を登録した場合、自身で修正することはできません。</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学校に連絡してください。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過去に個人番号を提出済みの場合、表示されません。</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4847198" y="8164103"/>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832355" y="6726141"/>
            <a:ext cx="1088811" cy="27944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7" name="グループ化 36"/>
          <p:cNvGrpSpPr/>
          <p:nvPr/>
        </p:nvGrpSpPr>
        <p:grpSpPr>
          <a:xfrm>
            <a:off x="1664120" y="6584129"/>
            <a:ext cx="198178" cy="281733"/>
            <a:chOff x="4707498" y="1706457"/>
            <a:chExt cx="198178" cy="281733"/>
          </a:xfrm>
        </p:grpSpPr>
        <p:sp>
          <p:nvSpPr>
            <p:cNvPr id="39"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6"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36" name="正方形/長方形 35">
            <a:extLst>
              <a:ext uri="{FF2B5EF4-FFF2-40B4-BE49-F238E27FC236}">
                <a16:creationId xmlns:a16="http://schemas.microsoft.com/office/drawing/2014/main" id="{D1E56475-8427-4AFC-ADF5-58FCAA359554}"/>
              </a:ext>
            </a:extLst>
          </p:cNvPr>
          <p:cNvSpPr/>
          <p:nvPr/>
        </p:nvSpPr>
        <p:spPr>
          <a:xfrm>
            <a:off x="4658463" y="4500305"/>
            <a:ext cx="2124075" cy="3580069"/>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0975" indent="-180975"/>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0975"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継続意向の登録結果が表示されます。</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継続支給を希望し、保護者等の情報に</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変更がない</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「続けて収入状況届出を行う」をクリックします。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継続支給を希望し、保護者等の情報に</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変更がある</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「続けて保護者等情報変更届出を行う」をクリックします。詳細は「④変更手続編」マニュアルの</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ページ以降を参照してください。</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5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継続支給を希望し、過去に</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7325"/>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個人番号を提出済</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66700" indent="-79375">
              <a:buFont typeface="Arial" panose="020B0604020202020204" pitchFamily="34" charset="0"/>
              <a:buChar cha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継続支給を希望しない場合</a:t>
            </a: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手続きは完了です。</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447675" indent="-177800"/>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27">
            <a:extLst>
              <a:ext uri="{FF2B5EF4-FFF2-40B4-BE49-F238E27FC236}">
                <a16:creationId xmlns:a16="http://schemas.microsoft.com/office/drawing/2014/main" id="{0DBE9ED5-D7A5-4918-8FFD-565D5EB206E8}"/>
              </a:ext>
            </a:extLst>
          </p:cNvPr>
          <p:cNvSpPr/>
          <p:nvPr/>
        </p:nvSpPr>
        <p:spPr>
          <a:xfrm>
            <a:off x="4820504" y="438133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右矢印 28">
            <a:extLst>
              <a:ext uri="{FF2B5EF4-FFF2-40B4-BE49-F238E27FC236}">
                <a16:creationId xmlns:a16="http://schemas.microsoft.com/office/drawing/2014/main" id="{0E108AA9-6472-4B0B-9BCE-90CDD14F6F2A}"/>
              </a:ext>
            </a:extLst>
          </p:cNvPr>
          <p:cNvSpPr/>
          <p:nvPr/>
        </p:nvSpPr>
        <p:spPr>
          <a:xfrm>
            <a:off x="5003950" y="541571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右矢印 29">
            <a:extLst>
              <a:ext uri="{FF2B5EF4-FFF2-40B4-BE49-F238E27FC236}">
                <a16:creationId xmlns:a16="http://schemas.microsoft.com/office/drawing/2014/main" id="{F2122A54-1AD7-4C65-961F-7AFB5B2CDD4B}"/>
              </a:ext>
            </a:extLst>
          </p:cNvPr>
          <p:cNvSpPr/>
          <p:nvPr/>
        </p:nvSpPr>
        <p:spPr>
          <a:xfrm>
            <a:off x="5003950" y="6386118"/>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2" name="グループ化 51">
            <a:extLst>
              <a:ext uri="{FF2B5EF4-FFF2-40B4-BE49-F238E27FC236}">
                <a16:creationId xmlns:a16="http://schemas.microsoft.com/office/drawing/2014/main" id="{E90D9788-55D2-4397-B10E-DC06467FF97D}"/>
              </a:ext>
            </a:extLst>
          </p:cNvPr>
          <p:cNvGrpSpPr/>
          <p:nvPr/>
        </p:nvGrpSpPr>
        <p:grpSpPr>
          <a:xfrm>
            <a:off x="4694798" y="4627540"/>
            <a:ext cx="198178" cy="281733"/>
            <a:chOff x="4707498" y="1706457"/>
            <a:chExt cx="198178" cy="281733"/>
          </a:xfrm>
        </p:grpSpPr>
        <p:sp>
          <p:nvSpPr>
            <p:cNvPr id="53" name="円/楕円 51">
              <a:extLst>
                <a:ext uri="{FF2B5EF4-FFF2-40B4-BE49-F238E27FC236}">
                  <a16:creationId xmlns:a16="http://schemas.microsoft.com/office/drawing/2014/main" id="{2C84FF62-80D7-4CFF-BE0E-6431BA00942C}"/>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4" name="コンテンツ プレースホルダー 2">
              <a:extLst>
                <a:ext uri="{FF2B5EF4-FFF2-40B4-BE49-F238E27FC236}">
                  <a16:creationId xmlns:a16="http://schemas.microsoft.com/office/drawing/2014/main" id="{61E03F61-459A-4E51-A90C-DD6A8D8AD0DD}"/>
                </a:ext>
              </a:extLst>
            </p:cNvPr>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5" name="右矢印 29">
            <a:extLst>
              <a:ext uri="{FF2B5EF4-FFF2-40B4-BE49-F238E27FC236}">
                <a16:creationId xmlns:a16="http://schemas.microsoft.com/office/drawing/2014/main" id="{E7042974-F136-4091-B3B9-FCBB948E4629}"/>
              </a:ext>
            </a:extLst>
          </p:cNvPr>
          <p:cNvSpPr/>
          <p:nvPr/>
        </p:nvSpPr>
        <p:spPr>
          <a:xfrm>
            <a:off x="5003950" y="7847467"/>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p:cNvSpPr/>
          <p:nvPr/>
        </p:nvSpPr>
        <p:spPr>
          <a:xfrm>
            <a:off x="298723" y="7066077"/>
            <a:ext cx="4070350" cy="250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継続意向があり、保護者等に変更がある場合の画面</a:t>
            </a:r>
          </a:p>
        </p:txBody>
      </p:sp>
      <p:sp>
        <p:nvSpPr>
          <p:cNvPr id="32" name="正方形/長方形 31">
            <a:extLst>
              <a:ext uri="{FF2B5EF4-FFF2-40B4-BE49-F238E27FC236}">
                <a16:creationId xmlns:a16="http://schemas.microsoft.com/office/drawing/2014/main" id="{8872134F-F694-4AFF-A3A8-1E98E6EBA6E8}"/>
              </a:ext>
            </a:extLst>
          </p:cNvPr>
          <p:cNvSpPr/>
          <p:nvPr/>
        </p:nvSpPr>
        <p:spPr>
          <a:xfrm>
            <a:off x="1701477" y="9313576"/>
            <a:ext cx="1174536" cy="28173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3" name="グループ化 32">
            <a:extLst>
              <a:ext uri="{FF2B5EF4-FFF2-40B4-BE49-F238E27FC236}">
                <a16:creationId xmlns:a16="http://schemas.microsoft.com/office/drawing/2014/main" id="{DB13A0B0-7F1D-48EE-9B35-8F90BCCF3FF0}"/>
              </a:ext>
            </a:extLst>
          </p:cNvPr>
          <p:cNvGrpSpPr/>
          <p:nvPr/>
        </p:nvGrpSpPr>
        <p:grpSpPr>
          <a:xfrm>
            <a:off x="1458549" y="9142471"/>
            <a:ext cx="198178" cy="281733"/>
            <a:chOff x="4707498" y="1703582"/>
            <a:chExt cx="198178" cy="281733"/>
          </a:xfrm>
        </p:grpSpPr>
        <p:sp>
          <p:nvSpPr>
            <p:cNvPr id="56" name="円/楕円 54">
              <a:extLst>
                <a:ext uri="{FF2B5EF4-FFF2-40B4-BE49-F238E27FC236}">
                  <a16:creationId xmlns:a16="http://schemas.microsoft.com/office/drawing/2014/main" id="{B831CDBE-9623-452F-B407-D9427AB3DC0B}"/>
                </a:ext>
              </a:extLst>
            </p:cNvPr>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7" name="コンテンツ プレースホルダー 2">
              <a:extLst>
                <a:ext uri="{FF2B5EF4-FFF2-40B4-BE49-F238E27FC236}">
                  <a16:creationId xmlns:a16="http://schemas.microsoft.com/office/drawing/2014/main" id="{ED234082-F527-4607-BB63-88F76139EE14}"/>
                </a:ext>
              </a:extLst>
            </p:cNvPr>
            <p:cNvSpPr txBox="1">
              <a:spLocks/>
            </p:cNvSpPr>
            <p:nvPr/>
          </p:nvSpPr>
          <p:spPr>
            <a:xfrm>
              <a:off x="4743790" y="1703582"/>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58" name="テキスト ボックス 57"/>
          <p:cNvSpPr txBox="1"/>
          <p:nvPr/>
        </p:nvSpPr>
        <p:spPr>
          <a:xfrm>
            <a:off x="5222158" y="5756008"/>
            <a:ext cx="92359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8</a:t>
            </a:r>
            <a:r>
              <a:rPr lang="ja-JP" altLang="en-US" sz="1200" dirty="0">
                <a:solidFill>
                  <a:srgbClr val="000000"/>
                </a:solidFill>
              </a:rPr>
              <a:t>ページへ</a:t>
            </a:r>
            <a:endParaRPr kumimoji="1" lang="ja-JP" altLang="en-US" sz="1200" dirty="0">
              <a:solidFill>
                <a:srgbClr val="000000"/>
              </a:solidFill>
            </a:endParaRPr>
          </a:p>
        </p:txBody>
      </p:sp>
      <p:grpSp>
        <p:nvGrpSpPr>
          <p:cNvPr id="59" name="グループ化 58"/>
          <p:cNvGrpSpPr/>
          <p:nvPr/>
        </p:nvGrpSpPr>
        <p:grpSpPr>
          <a:xfrm>
            <a:off x="4713450" y="9123455"/>
            <a:ext cx="198178" cy="281733"/>
            <a:chOff x="1417887" y="6988436"/>
            <a:chExt cx="198178" cy="281733"/>
          </a:xfrm>
        </p:grpSpPr>
        <p:sp>
          <p:nvSpPr>
            <p:cNvPr id="60"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1"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62" name="グループ化 61"/>
          <p:cNvGrpSpPr/>
          <p:nvPr/>
        </p:nvGrpSpPr>
        <p:grpSpPr>
          <a:xfrm>
            <a:off x="1664120" y="6800503"/>
            <a:ext cx="198178" cy="281733"/>
            <a:chOff x="1417887" y="6988436"/>
            <a:chExt cx="198178" cy="281733"/>
          </a:xfrm>
        </p:grpSpPr>
        <p:sp>
          <p:nvSpPr>
            <p:cNvPr id="63"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sp>
        <p:nvSpPr>
          <p:cNvPr id="65" name="正方形/長方形 64"/>
          <p:cNvSpPr/>
          <p:nvPr/>
        </p:nvSpPr>
        <p:spPr>
          <a:xfrm>
            <a:off x="1892662" y="6796653"/>
            <a:ext cx="936411" cy="127042"/>
          </a:xfrm>
          <a:prstGeom prst="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28918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90" y="5718844"/>
            <a:ext cx="4073777" cy="3458468"/>
          </a:xfrm>
          <a:prstGeom prst="rect">
            <a:avLst/>
          </a:prstGeom>
        </p:spPr>
      </p:pic>
      <p:sp>
        <p:nvSpPr>
          <p:cNvPr id="42" name="正方形/長方形 41"/>
          <p:cNvSpPr/>
          <p:nvPr/>
        </p:nvSpPr>
        <p:spPr>
          <a:xfrm>
            <a:off x="4656432" y="5913071"/>
            <a:ext cx="2124075" cy="190608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kumimoji="1"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前回の申請時に登録した生徒情報が表示されるので、正しいことを確認します。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「保護者等情報入力」ボタンをクリックします。</a:t>
            </a:r>
            <a:endParaRPr kumimoji="1"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656432" y="8071390"/>
            <a:ext cx="2124075" cy="1508931"/>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メールアドレスに変更がある場合、この画面で修正します。それ以外に変更がある場合は、学校に連絡してください。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a:t>
            </a:r>
            <a:r>
              <a:rPr lang="ja-JP" altLang="en-US" dirty="0">
                <a:solidFill>
                  <a:srgbClr val="000000"/>
                </a:solidFill>
              </a:rPr>
              <a:t> 収入状況の届出をする </a:t>
            </a:r>
          </a:p>
        </p:txBody>
      </p:sp>
      <p:sp>
        <p:nvSpPr>
          <p:cNvPr id="34" name="正方形/長方形 33"/>
          <p:cNvSpPr/>
          <p:nvPr/>
        </p:nvSpPr>
        <p:spPr>
          <a:xfrm>
            <a:off x="185112" y="1936239"/>
            <a:ext cx="6559570"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ポータル画面</a:t>
            </a:r>
          </a:p>
        </p:txBody>
      </p:sp>
      <p:sp>
        <p:nvSpPr>
          <p:cNvPr id="36" name="正方形/長方形 35"/>
          <p:cNvSpPr/>
          <p:nvPr/>
        </p:nvSpPr>
        <p:spPr>
          <a:xfrm>
            <a:off x="4659240" y="2537842"/>
            <a:ext cx="2119620" cy="747224"/>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「収入状況届出」ボタンをクリックします。</a:t>
            </a:r>
          </a:p>
        </p:txBody>
      </p:sp>
      <p:sp>
        <p:nvSpPr>
          <p:cNvPr id="38" name="正方形/長方形 37"/>
          <p:cNvSpPr/>
          <p:nvPr/>
        </p:nvSpPr>
        <p:spPr>
          <a:xfrm>
            <a:off x="194399" y="5288416"/>
            <a:ext cx="6551929"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生徒情報</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　</a:t>
            </a:r>
          </a:p>
        </p:txBody>
      </p:sp>
      <p:sp>
        <p:nvSpPr>
          <p:cNvPr id="48" name="正方形/長方形 47"/>
          <p:cNvSpPr/>
          <p:nvPr/>
        </p:nvSpPr>
        <p:spPr>
          <a:xfrm>
            <a:off x="189000" y="781342"/>
            <a:ext cx="6480000" cy="11012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収入状況の届出を行います。</a:t>
            </a:r>
            <a:b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ただし、過去に個人番号を提出済の場合、本手続は不要です。必要に応じて</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ページを参照し、審査状況、審査結果、申請内容を確認してください。</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届出には、生徒本人の情報、保護者等情報、収入状況の登録が必要となります。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ページで、各情報の登録方法を説明します。</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正方形/長方形 20"/>
          <p:cNvSpPr/>
          <p:nvPr/>
        </p:nvSpPr>
        <p:spPr>
          <a:xfrm>
            <a:off x="4659240" y="3549255"/>
            <a:ext cx="2111979" cy="1641899"/>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ページの継続意向登録結果画面から続けて収入状況届出をする場合は、次の「</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収入状況届出（生徒情報）画面」から始まります。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811216" y="2413937"/>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4820503" y="5816351"/>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4811216" y="3425426"/>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4820503" y="7970950"/>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4668860" y="7190151"/>
            <a:ext cx="198178" cy="281733"/>
            <a:chOff x="4707498" y="2767507"/>
            <a:chExt cx="198178" cy="281733"/>
          </a:xfrm>
        </p:grpSpPr>
        <p:sp>
          <p:nvSpPr>
            <p:cNvPr id="40"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1"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43" name="グループ化 42"/>
          <p:cNvGrpSpPr/>
          <p:nvPr/>
        </p:nvGrpSpPr>
        <p:grpSpPr>
          <a:xfrm>
            <a:off x="4659573" y="2746294"/>
            <a:ext cx="198178" cy="281733"/>
            <a:chOff x="4707498" y="1706457"/>
            <a:chExt cx="198178" cy="281733"/>
          </a:xfrm>
        </p:grpSpPr>
        <p:sp>
          <p:nvSpPr>
            <p:cNvPr id="44" name="円/楕円 43"/>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45"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5" name="グループ化 74"/>
          <p:cNvGrpSpPr/>
          <p:nvPr/>
        </p:nvGrpSpPr>
        <p:grpSpPr>
          <a:xfrm>
            <a:off x="4668860" y="6116401"/>
            <a:ext cx="198178" cy="281733"/>
            <a:chOff x="4707498" y="1706457"/>
            <a:chExt cx="198178" cy="281733"/>
          </a:xfrm>
        </p:grpSpPr>
        <p:sp>
          <p:nvSpPr>
            <p:cNvPr id="76" name="円/楕円 75"/>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7"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8" name="グループ化 77"/>
          <p:cNvGrpSpPr/>
          <p:nvPr/>
        </p:nvGrpSpPr>
        <p:grpSpPr>
          <a:xfrm>
            <a:off x="129737" y="6587969"/>
            <a:ext cx="198178" cy="281733"/>
            <a:chOff x="4707498" y="1706457"/>
            <a:chExt cx="198178" cy="281733"/>
          </a:xfrm>
        </p:grpSpPr>
        <p:sp>
          <p:nvSpPr>
            <p:cNvPr id="79" name="円/楕円 78"/>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80"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sp>
        <p:nvSpPr>
          <p:cNvPr id="47" name="テキスト ボックス 46"/>
          <p:cNvSpPr txBox="1"/>
          <p:nvPr/>
        </p:nvSpPr>
        <p:spPr>
          <a:xfrm>
            <a:off x="5885600" y="7693951"/>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9</a:t>
            </a:r>
            <a:r>
              <a:rPr lang="ja-JP" altLang="en-US" sz="1200" dirty="0">
                <a:solidFill>
                  <a:srgbClr val="000000"/>
                </a:solidFill>
              </a:rPr>
              <a:t>ページへ</a:t>
            </a:r>
            <a:endParaRPr kumimoji="1" lang="ja-JP" altLang="en-US" sz="1200" dirty="0">
              <a:solidFill>
                <a:srgbClr val="000000"/>
              </a:solidFill>
            </a:endParaRPr>
          </a:p>
        </p:txBody>
      </p:sp>
      <p:pic>
        <p:nvPicPr>
          <p:cNvPr id="5" name="図 4"/>
          <p:cNvPicPr>
            <a:picLocks noChangeAspect="1"/>
          </p:cNvPicPr>
          <p:nvPr/>
        </p:nvPicPr>
        <p:blipFill>
          <a:blip r:embed="rId4"/>
          <a:stretch>
            <a:fillRect/>
          </a:stretch>
        </p:blipFill>
        <p:spPr>
          <a:xfrm>
            <a:off x="194399" y="2537842"/>
            <a:ext cx="4434898" cy="1619917"/>
          </a:xfrm>
          <a:prstGeom prst="rect">
            <a:avLst/>
          </a:prstGeom>
        </p:spPr>
      </p:pic>
      <p:sp>
        <p:nvSpPr>
          <p:cNvPr id="46" name="正方形/長方形 45"/>
          <p:cNvSpPr/>
          <p:nvPr/>
        </p:nvSpPr>
        <p:spPr>
          <a:xfrm>
            <a:off x="532264" y="3503550"/>
            <a:ext cx="675564" cy="193219"/>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7" name="グループ化 56"/>
          <p:cNvGrpSpPr/>
          <p:nvPr/>
        </p:nvGrpSpPr>
        <p:grpSpPr>
          <a:xfrm>
            <a:off x="304143" y="3408388"/>
            <a:ext cx="198178" cy="281733"/>
            <a:chOff x="4707498" y="1706457"/>
            <a:chExt cx="198178" cy="281733"/>
          </a:xfrm>
        </p:grpSpPr>
        <p:sp>
          <p:nvSpPr>
            <p:cNvPr id="58" name="円/楕円 54"/>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pic>
        <p:nvPicPr>
          <p:cNvPr id="6" name="図 5"/>
          <p:cNvPicPr>
            <a:picLocks noChangeAspect="1"/>
          </p:cNvPicPr>
          <p:nvPr/>
        </p:nvPicPr>
        <p:blipFill>
          <a:blip r:embed="rId5"/>
          <a:stretch>
            <a:fillRect/>
          </a:stretch>
        </p:blipFill>
        <p:spPr>
          <a:xfrm>
            <a:off x="327915" y="8405912"/>
            <a:ext cx="3996387" cy="1277175"/>
          </a:xfrm>
          <a:prstGeom prst="rect">
            <a:avLst/>
          </a:prstGeom>
        </p:spPr>
      </p:pic>
      <p:sp>
        <p:nvSpPr>
          <p:cNvPr id="60" name="正方形/長方形 59"/>
          <p:cNvSpPr/>
          <p:nvPr/>
        </p:nvSpPr>
        <p:spPr>
          <a:xfrm>
            <a:off x="284203" y="6859082"/>
            <a:ext cx="4141711" cy="244869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正方形/長方形 60"/>
          <p:cNvSpPr/>
          <p:nvPr/>
        </p:nvSpPr>
        <p:spPr>
          <a:xfrm>
            <a:off x="3616943" y="9492017"/>
            <a:ext cx="707359" cy="14330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62" name="グループ化 61"/>
          <p:cNvGrpSpPr/>
          <p:nvPr/>
        </p:nvGrpSpPr>
        <p:grpSpPr>
          <a:xfrm>
            <a:off x="3365808" y="9321155"/>
            <a:ext cx="198178" cy="281733"/>
            <a:chOff x="4707498" y="2767507"/>
            <a:chExt cx="198178" cy="281733"/>
          </a:xfrm>
        </p:grpSpPr>
        <p:sp>
          <p:nvSpPr>
            <p:cNvPr id="63" name="円/楕円 5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64"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Tree>
    <p:extLst>
      <p:ext uri="{BB962C8B-B14F-4D97-AF65-F5344CB8AC3E}">
        <p14:creationId xmlns:p14="http://schemas.microsoft.com/office/powerpoint/2010/main" val="2574004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37843" b="2394"/>
          <a:stretch/>
        </p:blipFill>
        <p:spPr>
          <a:xfrm>
            <a:off x="202101" y="3541594"/>
            <a:ext cx="4345200" cy="3336878"/>
          </a:xfrm>
          <a:prstGeom prst="rect">
            <a:avLst/>
          </a:prstGeom>
        </p:spPr>
      </p:pic>
      <p:sp>
        <p:nvSpPr>
          <p:cNvPr id="11" name="テキスト プレースホルダー 10"/>
          <p:cNvSpPr>
            <a:spLocks noGrp="1"/>
          </p:cNvSpPr>
          <p:nvPr>
            <p:ph type="body" sz="quarter" idx="10"/>
          </p:nvPr>
        </p:nvSpPr>
        <p:spPr/>
        <p:txBody>
          <a:bodyPr>
            <a:normAutofit fontScale="85000" lnSpcReduction="20000"/>
          </a:bodyPr>
          <a:lstStyle/>
          <a:p>
            <a:r>
              <a:rPr lang="en-US" altLang="ja-JP" dirty="0">
                <a:solidFill>
                  <a:srgbClr val="000000"/>
                </a:solidFill>
              </a:rPr>
              <a:t>2.</a:t>
            </a:r>
            <a:r>
              <a:rPr lang="ja-JP" altLang="en-US" dirty="0">
                <a:solidFill>
                  <a:srgbClr val="000000"/>
                </a:solidFill>
              </a:rPr>
              <a:t> 操作説明</a:t>
            </a:r>
            <a:endParaRPr lang="en-US" altLang="ja-JP" dirty="0">
              <a:solidFill>
                <a:srgbClr val="000000"/>
              </a:solidFill>
            </a:endParaRPr>
          </a:p>
          <a:p>
            <a:r>
              <a:rPr lang="ja-JP" altLang="en-US" dirty="0">
                <a:solidFill>
                  <a:srgbClr val="000000"/>
                </a:solidFill>
              </a:rPr>
              <a:t>　 </a:t>
            </a:r>
            <a:r>
              <a:rPr lang="en-US" altLang="ja-JP" dirty="0">
                <a:solidFill>
                  <a:srgbClr val="000000"/>
                </a:solidFill>
              </a:rPr>
              <a:t>2-3. </a:t>
            </a:r>
            <a:r>
              <a:rPr lang="ja-JP" altLang="en-US" dirty="0">
                <a:solidFill>
                  <a:srgbClr val="000000"/>
                </a:solidFill>
              </a:rPr>
              <a:t>収入状況の届出をする</a:t>
            </a:r>
          </a:p>
        </p:txBody>
      </p:sp>
      <p:sp>
        <p:nvSpPr>
          <p:cNvPr id="34" name="正方形/長方形 33"/>
          <p:cNvSpPr/>
          <p:nvPr/>
        </p:nvSpPr>
        <p:spPr>
          <a:xfrm>
            <a:off x="194400" y="839661"/>
            <a:ext cx="6551854" cy="379600"/>
          </a:xfrm>
          <a:prstGeom prst="rect">
            <a:avLst/>
          </a:prstGeom>
          <a:solidFill>
            <a:schemeClr val="accent2">
              <a:lumMod val="60000"/>
              <a:lumOff val="40000"/>
            </a:schemeClr>
          </a:solidFill>
          <a:ln>
            <a:solidFill>
              <a:schemeClr val="accent2">
                <a:lumMod val="75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72000" rIns="36000" bIns="72000" numCol="1" rtlCol="0" anchor="ctr" anchorCtr="0" compatLnSpc="1">
            <a:prstTxWarp prst="textNoShape">
              <a:avLst/>
            </a:prstTxWarp>
          </a:bodyPr>
          <a:lstStyle/>
          <a:p>
            <a:pPr defTabSz="914400" fontAlgn="base">
              <a:lnSpc>
                <a:spcPct val="110000"/>
              </a:lnSpc>
            </a:pP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収入状況届出 </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保護者等</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a:t>
            </a:r>
            <a:r>
              <a:rPr lang="en-US" altLang="zh-TW"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画面</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7" name="正方形/長方形 16"/>
          <p:cNvSpPr/>
          <p:nvPr/>
        </p:nvSpPr>
        <p:spPr>
          <a:xfrm>
            <a:off x="4664073" y="1428689"/>
            <a:ext cx="2124075" cy="3812658"/>
          </a:xfrm>
          <a:prstGeom prst="rect">
            <a:avLst/>
          </a:prstGeom>
          <a:solidFill>
            <a:schemeClr val="accent6">
              <a:lumMod val="20000"/>
              <a:lumOff val="80000"/>
            </a:schemeClr>
          </a:solidFill>
          <a:ln w="19050">
            <a:solidFill>
              <a:schemeClr val="accent4"/>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pPr marL="182563" indent="-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前回の申請時に登録した保護者等情報が表示されるので、正しいことを確認します。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「入力内容を保存して収入状況の取得へ進む」ボタンをクリックします。</a:t>
            </a:r>
          </a:p>
          <a:p>
            <a:pPr marL="18256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・個人番号カードを使用して自己情報を提出する場合</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ページへ</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・個人番号カードを使用して自己情報を提出しない場合</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1588"/>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ページへ。</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64073" y="5578620"/>
            <a:ext cx="2124000" cy="3541318"/>
          </a:xfrm>
          <a:prstGeom prst="rect">
            <a:avLst/>
          </a:prstGeom>
          <a:solidFill>
            <a:schemeClr val="accent3">
              <a:lumMod val="20000"/>
              <a:lumOff val="80000"/>
            </a:schemeClr>
          </a:solidFill>
          <a:ln w="19050">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メールアドレス、電話番号に変更がある場合、この画面で修正します。それ以外に変更がある場合は、別途「保護者等情報変更届出」を行う必要があるため、本手続を中断し、学校に問い合わせてください。</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個人番号カードを使用して自己情報を取得しない場合、「入力内容を保存して確認へ進む」ボタンが表示されます。</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7313"/>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82563" indent="-95250">
              <a:buFont typeface="Arial" panose="020B0604020202020204" pitchFamily="34" charset="0"/>
              <a:buChar char="•"/>
            </a:pP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820504" y="1300845"/>
            <a:ext cx="700406" cy="255689"/>
          </a:xfrm>
          <a:prstGeom prst="round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4820504" y="5482007"/>
            <a:ext cx="700406" cy="255689"/>
          </a:xfrm>
          <a:prstGeom prst="round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補足</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6" name="グループ化 125"/>
          <p:cNvGrpSpPr/>
          <p:nvPr/>
        </p:nvGrpSpPr>
        <p:grpSpPr>
          <a:xfrm>
            <a:off x="4707498" y="1630257"/>
            <a:ext cx="198178" cy="281733"/>
            <a:chOff x="4707498" y="1706457"/>
            <a:chExt cx="198178" cy="281733"/>
          </a:xfrm>
        </p:grpSpPr>
        <p:sp>
          <p:nvSpPr>
            <p:cNvPr id="127" name="円/楕円 126"/>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12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53" name="グループ化 52"/>
          <p:cNvGrpSpPr/>
          <p:nvPr/>
        </p:nvGrpSpPr>
        <p:grpSpPr>
          <a:xfrm>
            <a:off x="4707498" y="2702274"/>
            <a:ext cx="198178" cy="281733"/>
            <a:chOff x="4707498" y="2767507"/>
            <a:chExt cx="198178" cy="281733"/>
          </a:xfrm>
        </p:grpSpPr>
        <p:sp>
          <p:nvSpPr>
            <p:cNvPr id="54" name="円/楕円 39"/>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5"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grpSp>
        <p:nvGrpSpPr>
          <p:cNvPr id="28" name="グループ化 27"/>
          <p:cNvGrpSpPr/>
          <p:nvPr/>
        </p:nvGrpSpPr>
        <p:grpSpPr>
          <a:xfrm>
            <a:off x="4715296" y="5802950"/>
            <a:ext cx="198178" cy="281733"/>
            <a:chOff x="1417887" y="6988436"/>
            <a:chExt cx="198178" cy="281733"/>
          </a:xfrm>
        </p:grpSpPr>
        <p:sp>
          <p:nvSpPr>
            <p:cNvPr id="29"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0"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grpSp>
        <p:nvGrpSpPr>
          <p:cNvPr id="36" name="グループ化 35"/>
          <p:cNvGrpSpPr/>
          <p:nvPr/>
        </p:nvGrpSpPr>
        <p:grpSpPr>
          <a:xfrm>
            <a:off x="4727328" y="7913036"/>
            <a:ext cx="198178" cy="281733"/>
            <a:chOff x="1417887" y="6988436"/>
            <a:chExt cx="198178" cy="281733"/>
          </a:xfrm>
        </p:grpSpPr>
        <p:sp>
          <p:nvSpPr>
            <p:cNvPr id="37"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8"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sp>
        <p:nvSpPr>
          <p:cNvPr id="41" name="右矢印 40"/>
          <p:cNvSpPr/>
          <p:nvPr/>
        </p:nvSpPr>
        <p:spPr>
          <a:xfrm>
            <a:off x="4957485" y="4074303"/>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右矢印 41"/>
          <p:cNvSpPr/>
          <p:nvPr/>
        </p:nvSpPr>
        <p:spPr>
          <a:xfrm>
            <a:off x="4967217" y="4814415"/>
            <a:ext cx="180000" cy="144000"/>
          </a:xfrm>
          <a:prstGeom prst="rightArrow">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 name="テキスト ボックス 63"/>
          <p:cNvSpPr txBox="1"/>
          <p:nvPr/>
        </p:nvSpPr>
        <p:spPr>
          <a:xfrm>
            <a:off x="5175585" y="4003603"/>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10</a:t>
            </a:r>
            <a:r>
              <a:rPr lang="ja-JP" altLang="en-US" sz="1200" dirty="0">
                <a:solidFill>
                  <a:srgbClr val="000000"/>
                </a:solidFill>
              </a:rPr>
              <a:t>ページへ</a:t>
            </a:r>
            <a:endParaRPr kumimoji="1" lang="ja-JP" altLang="en-US" sz="1200" dirty="0">
              <a:solidFill>
                <a:srgbClr val="000000"/>
              </a:solidFill>
            </a:endParaRPr>
          </a:p>
        </p:txBody>
      </p:sp>
      <p:sp>
        <p:nvSpPr>
          <p:cNvPr id="65" name="テキスト ボックス 64"/>
          <p:cNvSpPr txBox="1"/>
          <p:nvPr/>
        </p:nvSpPr>
        <p:spPr>
          <a:xfrm>
            <a:off x="5190338" y="4746099"/>
            <a:ext cx="946642" cy="276999"/>
          </a:xfrm>
          <a:prstGeom prst="rect">
            <a:avLst/>
          </a:prstGeom>
          <a:solidFill>
            <a:schemeClr val="bg1"/>
          </a:solidFill>
          <a:ln w="19050">
            <a:solidFill>
              <a:schemeClr val="accent4"/>
            </a:solidFill>
          </a:ln>
        </p:spPr>
        <p:txBody>
          <a:bodyPr wrap="square" rtlCol="0">
            <a:spAutoFit/>
          </a:bodyPr>
          <a:lstStyle/>
          <a:p>
            <a:r>
              <a:rPr lang="en-US" altLang="ja-JP" sz="1200" dirty="0">
                <a:solidFill>
                  <a:srgbClr val="000000"/>
                </a:solidFill>
              </a:rPr>
              <a:t>15</a:t>
            </a:r>
            <a:r>
              <a:rPr lang="ja-JP" altLang="en-US" sz="1200" dirty="0">
                <a:solidFill>
                  <a:srgbClr val="000000"/>
                </a:solidFill>
              </a:rPr>
              <a:t>ページへ</a:t>
            </a:r>
            <a:endParaRPr kumimoji="1" lang="ja-JP" altLang="en-US" sz="1200" dirty="0">
              <a:solidFill>
                <a:srgbClr val="000000"/>
              </a:solidFill>
            </a:endParaRPr>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89600" y="5917681"/>
            <a:ext cx="305626" cy="100186"/>
          </a:xfrm>
          <a:prstGeom prst="rect">
            <a:avLst/>
          </a:prstGeom>
        </p:spPr>
      </p:pic>
      <p:pic>
        <p:nvPicPr>
          <p:cNvPr id="60" name="図 5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54268" y="5817495"/>
            <a:ext cx="305626" cy="100186"/>
          </a:xfrm>
          <a:prstGeom prst="rect">
            <a:avLst/>
          </a:prstGeom>
        </p:spPr>
      </p:pic>
      <p:pic>
        <p:nvPicPr>
          <p:cNvPr id="61" name="図 6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13989" y="3678277"/>
            <a:ext cx="566672" cy="792051"/>
          </a:xfrm>
          <a:prstGeom prst="rect">
            <a:avLst/>
          </a:prstGeom>
        </p:spPr>
      </p:pic>
      <p:sp>
        <p:nvSpPr>
          <p:cNvPr id="47" name="テキスト ボックス 46"/>
          <p:cNvSpPr txBox="1"/>
          <p:nvPr/>
        </p:nvSpPr>
        <p:spPr>
          <a:xfrm>
            <a:off x="1073067" y="3701744"/>
            <a:ext cx="412232" cy="184666"/>
          </a:xfrm>
          <a:prstGeom prst="rect">
            <a:avLst/>
          </a:prstGeom>
          <a:noFill/>
        </p:spPr>
        <p:txBody>
          <a:bodyPr wrap="square" rtlCol="0">
            <a:spAutoFit/>
          </a:bodyPr>
          <a:lstStyle/>
          <a:p>
            <a:r>
              <a:rPr lang="ja-JP" altLang="en-US" sz="600" dirty="0"/>
              <a:t>文科</a:t>
            </a:r>
            <a:endParaRPr kumimoji="1" lang="ja-JP" altLang="en-US" sz="600" dirty="0"/>
          </a:p>
        </p:txBody>
      </p:sp>
      <p:sp>
        <p:nvSpPr>
          <p:cNvPr id="48" name="テキスト ボックス 47"/>
          <p:cNvSpPr txBox="1"/>
          <p:nvPr/>
        </p:nvSpPr>
        <p:spPr>
          <a:xfrm>
            <a:off x="1078366" y="3904865"/>
            <a:ext cx="344915" cy="184666"/>
          </a:xfrm>
          <a:prstGeom prst="rect">
            <a:avLst/>
          </a:prstGeom>
          <a:noFill/>
        </p:spPr>
        <p:txBody>
          <a:bodyPr wrap="square" rtlCol="0">
            <a:spAutoFit/>
          </a:bodyPr>
          <a:lstStyle>
            <a:defPPr>
              <a:defRPr lang="ja-JP"/>
            </a:defPPr>
            <a:lvl1pPr>
              <a:defRPr sz="500"/>
            </a:lvl1pPr>
          </a:lstStyle>
          <a:p>
            <a:r>
              <a:rPr lang="ja-JP" altLang="en-US" sz="600" dirty="0"/>
              <a:t>太郎</a:t>
            </a:r>
            <a:endParaRPr lang="ja-JP" altLang="en-US" dirty="0"/>
          </a:p>
        </p:txBody>
      </p:sp>
      <p:sp>
        <p:nvSpPr>
          <p:cNvPr id="51" name="テキスト ボックス 50"/>
          <p:cNvSpPr txBox="1"/>
          <p:nvPr/>
        </p:nvSpPr>
        <p:spPr>
          <a:xfrm>
            <a:off x="1071303" y="4067938"/>
            <a:ext cx="412232" cy="184666"/>
          </a:xfrm>
          <a:prstGeom prst="rect">
            <a:avLst/>
          </a:prstGeom>
          <a:noFill/>
        </p:spPr>
        <p:txBody>
          <a:bodyPr wrap="square" rtlCol="0">
            <a:spAutoFit/>
          </a:bodyPr>
          <a:lstStyle/>
          <a:p>
            <a:r>
              <a:rPr lang="ja-JP" altLang="en-US" sz="600" dirty="0"/>
              <a:t>もんか</a:t>
            </a:r>
            <a:endParaRPr kumimoji="1" lang="ja-JP" altLang="en-US" sz="600" dirty="0"/>
          </a:p>
        </p:txBody>
      </p:sp>
      <p:sp>
        <p:nvSpPr>
          <p:cNvPr id="52" name="テキスト ボックス 51"/>
          <p:cNvSpPr txBox="1"/>
          <p:nvPr/>
        </p:nvSpPr>
        <p:spPr>
          <a:xfrm>
            <a:off x="1071435" y="4250353"/>
            <a:ext cx="515708" cy="184666"/>
          </a:xfrm>
          <a:prstGeom prst="rect">
            <a:avLst/>
          </a:prstGeom>
          <a:noFill/>
        </p:spPr>
        <p:txBody>
          <a:bodyPr wrap="square" rtlCol="0">
            <a:spAutoFit/>
          </a:bodyPr>
          <a:lstStyle>
            <a:defPPr>
              <a:defRPr lang="ja-JP"/>
            </a:defPPr>
            <a:lvl1pPr>
              <a:defRPr sz="500"/>
            </a:lvl1pPr>
          </a:lstStyle>
          <a:p>
            <a:r>
              <a:rPr lang="ja-JP" altLang="en-US" sz="600" dirty="0"/>
              <a:t>たろう</a:t>
            </a:r>
            <a:endParaRPr lang="ja-JP" altLang="en-US" dirty="0"/>
          </a:p>
        </p:txBody>
      </p:sp>
      <p:pic>
        <p:nvPicPr>
          <p:cNvPr id="66" name="図 6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40840" y="3669661"/>
            <a:ext cx="566672" cy="792051"/>
          </a:xfrm>
          <a:prstGeom prst="rect">
            <a:avLst/>
          </a:prstGeom>
        </p:spPr>
      </p:pic>
      <p:sp>
        <p:nvSpPr>
          <p:cNvPr id="49" name="テキスト ボックス 48"/>
          <p:cNvSpPr txBox="1"/>
          <p:nvPr/>
        </p:nvSpPr>
        <p:spPr>
          <a:xfrm>
            <a:off x="3270873" y="3700175"/>
            <a:ext cx="412232" cy="184666"/>
          </a:xfrm>
          <a:prstGeom prst="rect">
            <a:avLst/>
          </a:prstGeom>
          <a:noFill/>
        </p:spPr>
        <p:txBody>
          <a:bodyPr wrap="square" rtlCol="0">
            <a:spAutoFit/>
          </a:bodyPr>
          <a:lstStyle/>
          <a:p>
            <a:r>
              <a:rPr lang="ja-JP" altLang="en-US" sz="600" dirty="0"/>
              <a:t>文科</a:t>
            </a:r>
            <a:endParaRPr kumimoji="1" lang="ja-JP" altLang="en-US" sz="600" dirty="0"/>
          </a:p>
        </p:txBody>
      </p:sp>
      <p:sp>
        <p:nvSpPr>
          <p:cNvPr id="50" name="テキスト ボックス 49"/>
          <p:cNvSpPr txBox="1"/>
          <p:nvPr/>
        </p:nvSpPr>
        <p:spPr>
          <a:xfrm>
            <a:off x="3269109" y="3876833"/>
            <a:ext cx="344915" cy="184666"/>
          </a:xfrm>
          <a:prstGeom prst="rect">
            <a:avLst/>
          </a:prstGeom>
          <a:noFill/>
        </p:spPr>
        <p:txBody>
          <a:bodyPr wrap="square" rtlCol="0">
            <a:spAutoFit/>
          </a:bodyPr>
          <a:lstStyle>
            <a:defPPr>
              <a:defRPr lang="ja-JP"/>
            </a:defPPr>
            <a:lvl1pPr>
              <a:defRPr sz="500"/>
            </a:lvl1pPr>
          </a:lstStyle>
          <a:p>
            <a:r>
              <a:rPr lang="ja-JP" altLang="en-US" sz="600" dirty="0"/>
              <a:t>花子</a:t>
            </a:r>
            <a:endParaRPr lang="ja-JP" altLang="en-US" dirty="0"/>
          </a:p>
        </p:txBody>
      </p:sp>
      <p:sp>
        <p:nvSpPr>
          <p:cNvPr id="62" name="テキスト ボックス 61"/>
          <p:cNvSpPr txBox="1"/>
          <p:nvPr/>
        </p:nvSpPr>
        <p:spPr>
          <a:xfrm>
            <a:off x="3270873" y="4065687"/>
            <a:ext cx="412232" cy="184666"/>
          </a:xfrm>
          <a:prstGeom prst="rect">
            <a:avLst/>
          </a:prstGeom>
          <a:noFill/>
        </p:spPr>
        <p:txBody>
          <a:bodyPr wrap="square" rtlCol="0">
            <a:spAutoFit/>
          </a:bodyPr>
          <a:lstStyle/>
          <a:p>
            <a:r>
              <a:rPr lang="ja-JP" altLang="en-US" sz="600" dirty="0"/>
              <a:t>もんか</a:t>
            </a:r>
            <a:endParaRPr kumimoji="1" lang="ja-JP" altLang="en-US" sz="600" dirty="0"/>
          </a:p>
        </p:txBody>
      </p:sp>
      <p:sp>
        <p:nvSpPr>
          <p:cNvPr id="63" name="テキスト ボックス 62"/>
          <p:cNvSpPr txBox="1"/>
          <p:nvPr/>
        </p:nvSpPr>
        <p:spPr>
          <a:xfrm>
            <a:off x="3269109" y="4234036"/>
            <a:ext cx="413996" cy="184666"/>
          </a:xfrm>
          <a:prstGeom prst="rect">
            <a:avLst/>
          </a:prstGeom>
          <a:noFill/>
        </p:spPr>
        <p:txBody>
          <a:bodyPr wrap="square" rtlCol="0">
            <a:spAutoFit/>
          </a:bodyPr>
          <a:lstStyle>
            <a:defPPr>
              <a:defRPr lang="ja-JP"/>
            </a:defPPr>
            <a:lvl1pPr>
              <a:defRPr sz="500"/>
            </a:lvl1pPr>
          </a:lstStyle>
          <a:p>
            <a:r>
              <a:rPr lang="ja-JP" altLang="en-US" sz="600" dirty="0"/>
              <a:t>はなこ</a:t>
            </a:r>
            <a:endParaRPr lang="ja-JP" altLang="en-US" dirty="0"/>
          </a:p>
        </p:txBody>
      </p:sp>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l="50345" t="56889" r="26103" b="39244"/>
          <a:stretch/>
        </p:blipFill>
        <p:spPr>
          <a:xfrm>
            <a:off x="2460676" y="5344647"/>
            <a:ext cx="2019301" cy="180976"/>
          </a:xfrm>
          <a:prstGeom prst="rect">
            <a:avLst/>
          </a:prstGeom>
        </p:spPr>
      </p:pic>
      <p:pic>
        <p:nvPicPr>
          <p:cNvPr id="68" name="図 67"/>
          <p:cNvPicPr>
            <a:picLocks noChangeAspect="1"/>
          </p:cNvPicPr>
          <p:nvPr/>
        </p:nvPicPr>
        <p:blipFill rotWithShape="1">
          <a:blip r:embed="rId3">
            <a:extLst>
              <a:ext uri="{28A0092B-C50C-407E-A947-70E740481C1C}">
                <a14:useLocalDpi xmlns:a14="http://schemas.microsoft.com/office/drawing/2010/main" val="0"/>
              </a:ext>
            </a:extLst>
          </a:blip>
          <a:srcRect t="69540" b="1"/>
          <a:stretch/>
        </p:blipFill>
        <p:spPr>
          <a:xfrm>
            <a:off x="202101" y="5513069"/>
            <a:ext cx="4345200" cy="1700705"/>
          </a:xfrm>
          <a:prstGeom prst="rect">
            <a:avLst/>
          </a:prstGeom>
        </p:spPr>
      </p:pic>
      <p:pic>
        <p:nvPicPr>
          <p:cNvPr id="69" name="図 68"/>
          <p:cNvPicPr>
            <a:picLocks noChangeAspect="1"/>
          </p:cNvPicPr>
          <p:nvPr/>
        </p:nvPicPr>
        <p:blipFill rotWithShape="1">
          <a:blip r:embed="rId6">
            <a:extLst>
              <a:ext uri="{28A0092B-C50C-407E-A947-70E740481C1C}">
                <a14:useLocalDpi xmlns:a14="http://schemas.microsoft.com/office/drawing/2010/main" val="0"/>
              </a:ext>
            </a:extLst>
          </a:blip>
          <a:srcRect l="50345" t="57144" r="40752" b="39702"/>
          <a:stretch/>
        </p:blipFill>
        <p:spPr>
          <a:xfrm>
            <a:off x="303534" y="5372101"/>
            <a:ext cx="763267" cy="144397"/>
          </a:xfrm>
          <a:prstGeom prst="rect">
            <a:avLst/>
          </a:prstGeom>
        </p:spPr>
      </p:pic>
      <p:sp>
        <p:nvSpPr>
          <p:cNvPr id="56" name="正方形/長方形 55"/>
          <p:cNvSpPr/>
          <p:nvPr/>
        </p:nvSpPr>
        <p:spPr>
          <a:xfrm>
            <a:off x="3419960" y="6775405"/>
            <a:ext cx="1139732" cy="55945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7" name="グループ化 56"/>
          <p:cNvGrpSpPr/>
          <p:nvPr/>
        </p:nvGrpSpPr>
        <p:grpSpPr>
          <a:xfrm>
            <a:off x="3242949" y="6697321"/>
            <a:ext cx="198178" cy="281733"/>
            <a:chOff x="4707498" y="2767507"/>
            <a:chExt cx="198178" cy="281733"/>
          </a:xfrm>
        </p:grpSpPr>
        <p:sp>
          <p:nvSpPr>
            <p:cNvPr id="58" name="円/楕円 51"/>
            <p:cNvSpPr/>
            <p:nvPr/>
          </p:nvSpPr>
          <p:spPr>
            <a:xfrm flipV="1">
              <a:off x="4707498" y="282725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59" name="コンテンツ プレースホルダー 2"/>
            <p:cNvSpPr txBox="1">
              <a:spLocks/>
            </p:cNvSpPr>
            <p:nvPr/>
          </p:nvSpPr>
          <p:spPr>
            <a:xfrm>
              <a:off x="4750140" y="276750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2</a:t>
              </a:r>
              <a:endParaRPr lang="ja-JP" altLang="en-US" sz="1400" dirty="0">
                <a:solidFill>
                  <a:schemeClr val="bg1"/>
                </a:solidFill>
              </a:endParaRPr>
            </a:p>
          </p:txBody>
        </p:sp>
      </p:grpSp>
      <p:sp>
        <p:nvSpPr>
          <p:cNvPr id="31" name="正方形/長方形 30"/>
          <p:cNvSpPr/>
          <p:nvPr/>
        </p:nvSpPr>
        <p:spPr>
          <a:xfrm>
            <a:off x="3622983" y="6849654"/>
            <a:ext cx="905266" cy="381498"/>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2" name="グループ化 31"/>
          <p:cNvGrpSpPr/>
          <p:nvPr/>
        </p:nvGrpSpPr>
        <p:grpSpPr>
          <a:xfrm>
            <a:off x="3435966" y="6856858"/>
            <a:ext cx="198178" cy="281733"/>
            <a:chOff x="1417887" y="6988436"/>
            <a:chExt cx="198178" cy="281733"/>
          </a:xfrm>
        </p:grpSpPr>
        <p:sp>
          <p:nvSpPr>
            <p:cNvPr id="33"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35"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Ⅱ</a:t>
              </a:r>
              <a:endParaRPr lang="ja-JP" altLang="en-US" sz="1400" dirty="0">
                <a:solidFill>
                  <a:schemeClr val="bg1"/>
                </a:solidFill>
              </a:endParaRPr>
            </a:p>
          </p:txBody>
        </p:sp>
      </p:grpSp>
      <p:pic>
        <p:nvPicPr>
          <p:cNvPr id="70" name="図 69"/>
          <p:cNvPicPr>
            <a:picLocks noChangeAspect="1"/>
          </p:cNvPicPr>
          <p:nvPr/>
        </p:nvPicPr>
        <p:blipFill rotWithShape="1">
          <a:blip r:embed="rId6">
            <a:extLst>
              <a:ext uri="{28A0092B-C50C-407E-A947-70E740481C1C}">
                <a14:useLocalDpi xmlns:a14="http://schemas.microsoft.com/office/drawing/2010/main" val="0"/>
              </a:ext>
            </a:extLst>
          </a:blip>
          <a:srcRect l="60452" t="56699" r="26103" b="39244"/>
          <a:stretch/>
        </p:blipFill>
        <p:spPr>
          <a:xfrm>
            <a:off x="1104277" y="5343707"/>
            <a:ext cx="1152768" cy="189874"/>
          </a:xfrm>
          <a:prstGeom prst="rect">
            <a:avLst/>
          </a:prstGeom>
        </p:spPr>
      </p:pic>
      <p:pic>
        <p:nvPicPr>
          <p:cNvPr id="67" name="図 66"/>
          <p:cNvPicPr>
            <a:picLocks noChangeAspect="1"/>
          </p:cNvPicPr>
          <p:nvPr/>
        </p:nvPicPr>
        <p:blipFill rotWithShape="1">
          <a:blip r:embed="rId3">
            <a:extLst>
              <a:ext uri="{28A0092B-C50C-407E-A947-70E740481C1C}">
                <a14:useLocalDpi xmlns:a14="http://schemas.microsoft.com/office/drawing/2010/main" val="0"/>
              </a:ext>
            </a:extLst>
          </a:blip>
          <a:srcRect b="63724"/>
          <a:stretch/>
        </p:blipFill>
        <p:spPr>
          <a:xfrm>
            <a:off x="163740" y="1277034"/>
            <a:ext cx="4345200" cy="2025424"/>
          </a:xfrm>
          <a:prstGeom prst="rect">
            <a:avLst/>
          </a:prstGeom>
        </p:spPr>
      </p:pic>
      <p:pic>
        <p:nvPicPr>
          <p:cNvPr id="5" name="図 4"/>
          <p:cNvPicPr>
            <a:picLocks noChangeAspect="1"/>
          </p:cNvPicPr>
          <p:nvPr/>
        </p:nvPicPr>
        <p:blipFill>
          <a:blip r:embed="rId7"/>
          <a:stretch>
            <a:fillRect/>
          </a:stretch>
        </p:blipFill>
        <p:spPr>
          <a:xfrm>
            <a:off x="237690" y="3085480"/>
            <a:ext cx="2075606" cy="483463"/>
          </a:xfrm>
          <a:prstGeom prst="rect">
            <a:avLst/>
          </a:prstGeom>
        </p:spPr>
      </p:pic>
      <p:pic>
        <p:nvPicPr>
          <p:cNvPr id="6" name="図 5"/>
          <p:cNvPicPr>
            <a:picLocks noChangeAspect="1"/>
          </p:cNvPicPr>
          <p:nvPr/>
        </p:nvPicPr>
        <p:blipFill>
          <a:blip r:embed="rId8"/>
          <a:stretch>
            <a:fillRect/>
          </a:stretch>
        </p:blipFill>
        <p:spPr>
          <a:xfrm>
            <a:off x="2430068" y="3294825"/>
            <a:ext cx="2049909" cy="262894"/>
          </a:xfrm>
          <a:prstGeom prst="rect">
            <a:avLst/>
          </a:prstGeom>
        </p:spPr>
      </p:pic>
      <p:sp>
        <p:nvSpPr>
          <p:cNvPr id="71" name="正方形/長方形 70"/>
          <p:cNvSpPr/>
          <p:nvPr/>
        </p:nvSpPr>
        <p:spPr>
          <a:xfrm>
            <a:off x="292153" y="4792844"/>
            <a:ext cx="4187824" cy="537145"/>
          </a:xfrm>
          <a:prstGeom prst="rect">
            <a:avLst/>
          </a:prstGeom>
          <a:noFill/>
          <a:ln w="25400">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 name="正方形/長方形 74"/>
          <p:cNvSpPr/>
          <p:nvPr/>
        </p:nvSpPr>
        <p:spPr>
          <a:xfrm>
            <a:off x="202101" y="2593075"/>
            <a:ext cx="4345200" cy="4142701"/>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6" name="グループ化 75"/>
          <p:cNvGrpSpPr/>
          <p:nvPr/>
        </p:nvGrpSpPr>
        <p:grpSpPr>
          <a:xfrm>
            <a:off x="85329" y="2381746"/>
            <a:ext cx="209880" cy="281733"/>
            <a:chOff x="4707498" y="1706457"/>
            <a:chExt cx="198178" cy="281733"/>
          </a:xfrm>
        </p:grpSpPr>
        <p:sp>
          <p:nvSpPr>
            <p:cNvPr id="77" name="円/楕円 129"/>
            <p:cNvSpPr/>
            <p:nvPr/>
          </p:nvSpPr>
          <p:spPr>
            <a:xfrm flipV="1">
              <a:off x="4707498" y="1766206"/>
              <a:ext cx="198178" cy="198178"/>
            </a:xfrm>
            <a:prstGeom prst="ellipse">
              <a:avLst/>
            </a:prstGeom>
            <a:solidFill>
              <a:schemeClr val="accent4"/>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8" name="コンテンツ プレースホルダー 2"/>
            <p:cNvSpPr txBox="1">
              <a:spLocks/>
            </p:cNvSpPr>
            <p:nvPr/>
          </p:nvSpPr>
          <p:spPr>
            <a:xfrm>
              <a:off x="4750140" y="1706457"/>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1</a:t>
              </a:r>
              <a:endParaRPr lang="ja-JP" altLang="en-US" sz="1400" dirty="0">
                <a:solidFill>
                  <a:schemeClr val="bg1"/>
                </a:solidFill>
              </a:endParaRPr>
            </a:p>
          </p:txBody>
        </p:sp>
      </p:grpSp>
      <p:grpSp>
        <p:nvGrpSpPr>
          <p:cNvPr id="72" name="グループ化 71"/>
          <p:cNvGrpSpPr/>
          <p:nvPr/>
        </p:nvGrpSpPr>
        <p:grpSpPr>
          <a:xfrm>
            <a:off x="91679" y="4606506"/>
            <a:ext cx="198178" cy="281733"/>
            <a:chOff x="1417887" y="6988436"/>
            <a:chExt cx="198178" cy="281733"/>
          </a:xfrm>
        </p:grpSpPr>
        <p:sp>
          <p:nvSpPr>
            <p:cNvPr id="73" name="円/楕円 99"/>
            <p:cNvSpPr/>
            <p:nvPr/>
          </p:nvSpPr>
          <p:spPr>
            <a:xfrm flipV="1">
              <a:off x="1417887" y="7049230"/>
              <a:ext cx="198178" cy="198178"/>
            </a:xfrm>
            <a:prstGeom prst="ellipse">
              <a:avLst/>
            </a:prstGeom>
            <a:solidFill>
              <a:schemeClr val="accent3">
                <a:lumMod val="75000"/>
              </a:schemeClr>
            </a:solid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FFFFFF"/>
                </a:solidFill>
              </a:endParaRPr>
            </a:p>
          </p:txBody>
        </p:sp>
        <p:sp>
          <p:nvSpPr>
            <p:cNvPr id="74" name="コンテンツ プレースホルダー 2"/>
            <p:cNvSpPr txBox="1">
              <a:spLocks/>
            </p:cNvSpPr>
            <p:nvPr/>
          </p:nvSpPr>
          <p:spPr>
            <a:xfrm>
              <a:off x="1461452" y="6988436"/>
              <a:ext cx="125593" cy="281733"/>
            </a:xfrm>
            <a:prstGeom prst="rect">
              <a:avLst/>
            </a:prstGeom>
          </p:spPr>
          <p:txBody>
            <a:bodyPr lIns="90000"/>
            <a:lstStyle>
              <a:lvl1pPr marL="0" indent="0" algn="l" defTabSz="484862" rtl="0" eaLnBrk="1" fontAlgn="ctr" hangingPunct="1">
                <a:spcBef>
                  <a:spcPts val="0"/>
                </a:spcBef>
                <a:spcAft>
                  <a:spcPct val="0"/>
                </a:spcAft>
                <a:buFont typeface="Arial" charset="0"/>
                <a:buNone/>
                <a:defRPr kumimoji="1" sz="2000" b="0" i="0" kern="1200" spc="1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09555"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2pPr>
              <a:lvl3pPr marL="1219108" indent="0" algn="l" defTabSz="484862" rtl="0" eaLnBrk="1" fontAlgn="ctr" hangingPunct="1">
                <a:spcBef>
                  <a:spcPts val="0"/>
                </a:spcBef>
                <a:spcAft>
                  <a:spcPct val="0"/>
                </a:spcAft>
                <a:buFont typeface="Arial" charset="0"/>
                <a:buNone/>
                <a:defRPr kumimoji="1" sz="2000" b="0" i="0" kern="1200" spc="100">
                  <a:solidFill>
                    <a:schemeClr val="tx1"/>
                  </a:solidFill>
                  <a:latin typeface="HGPGothicE" charset="-128"/>
                  <a:ea typeface="HGPGothicE" charset="-128"/>
                  <a:cs typeface="HGPGothicE" charset="-128"/>
                </a:defRPr>
              </a:lvl3pPr>
              <a:lvl4pPr marL="1828664"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4pPr>
              <a:lvl5pPr marL="2438218" indent="0" algn="l" defTabSz="484862" rtl="0" eaLnBrk="1" fontAlgn="base" hangingPunct="1">
                <a:spcBef>
                  <a:spcPct val="20000"/>
                </a:spcBef>
                <a:spcAft>
                  <a:spcPct val="0"/>
                </a:spcAft>
                <a:buFontTx/>
                <a:buNone/>
                <a:defRPr kumimoji="1" sz="2121" kern="1200">
                  <a:solidFill>
                    <a:schemeClr val="tx2"/>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a:lstStyle>
            <a:p>
              <a:pPr algn="ctr"/>
              <a:r>
                <a:rPr lang="en-US" altLang="ja-JP" sz="1400" dirty="0">
                  <a:solidFill>
                    <a:schemeClr val="bg1"/>
                  </a:solidFill>
                </a:rPr>
                <a:t>Ⅰ</a:t>
              </a:r>
              <a:endParaRPr lang="ja-JP" altLang="en-US" sz="1400" dirty="0">
                <a:solidFill>
                  <a:schemeClr val="bg1"/>
                </a:solidFill>
              </a:endParaRPr>
            </a:p>
          </p:txBody>
        </p:sp>
      </p:grpSp>
      <p:pic>
        <p:nvPicPr>
          <p:cNvPr id="7" name="図 6"/>
          <p:cNvPicPr>
            <a:picLocks noChangeAspect="1"/>
          </p:cNvPicPr>
          <p:nvPr/>
        </p:nvPicPr>
        <p:blipFill>
          <a:blip r:embed="rId9"/>
          <a:stretch>
            <a:fillRect/>
          </a:stretch>
        </p:blipFill>
        <p:spPr>
          <a:xfrm>
            <a:off x="260837" y="5917583"/>
            <a:ext cx="2176284" cy="779738"/>
          </a:xfrm>
          <a:prstGeom prst="rect">
            <a:avLst/>
          </a:prstGeom>
        </p:spPr>
      </p:pic>
      <p:pic>
        <p:nvPicPr>
          <p:cNvPr id="79" name="図 78"/>
          <p:cNvPicPr>
            <a:picLocks noChangeAspect="1"/>
          </p:cNvPicPr>
          <p:nvPr/>
        </p:nvPicPr>
        <p:blipFill>
          <a:blip r:embed="rId9"/>
          <a:stretch>
            <a:fillRect/>
          </a:stretch>
        </p:blipFill>
        <p:spPr>
          <a:xfrm>
            <a:off x="2408888" y="5812587"/>
            <a:ext cx="2122875" cy="779738"/>
          </a:xfrm>
          <a:prstGeom prst="rect">
            <a:avLst/>
          </a:prstGeom>
        </p:spPr>
      </p:pic>
    </p:spTree>
    <p:extLst>
      <p:ext uri="{BB962C8B-B14F-4D97-AF65-F5344CB8AC3E}">
        <p14:creationId xmlns:p14="http://schemas.microsoft.com/office/powerpoint/2010/main" val="1014368400"/>
      </p:ext>
    </p:extLst>
  </p:cSld>
  <p:clrMapOvr>
    <a:masterClrMapping/>
  </p:clrMapOvr>
</p:sld>
</file>

<file path=ppt/theme/theme1.xml><?xml version="1.0" encoding="utf-8"?>
<a:theme xmlns:a="http://schemas.openxmlformats.org/drawingml/2006/main" name="1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2.xml><?xml version="1.0" encoding="utf-8"?>
<a:theme xmlns:a="http://schemas.openxmlformats.org/drawingml/2006/main" name="2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3.xml><?xml version="1.0" encoding="utf-8"?>
<a:theme xmlns:a="http://schemas.openxmlformats.org/drawingml/2006/main" name="3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4.xml><?xml version="1.0" encoding="utf-8"?>
<a:theme xmlns:a="http://schemas.openxmlformats.org/drawingml/2006/main" name="4_Presentation_Template_A4_JP">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Presentation_Template_A4_JP</Template>
  <TotalTime>21354</TotalTime>
  <Words>3321</Words>
  <Application>Microsoft Office PowerPoint</Application>
  <PresentationFormat>A4 210 x 297 mm</PresentationFormat>
  <Paragraphs>513</Paragraphs>
  <Slides>16</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16</vt:i4>
      </vt:variant>
    </vt:vector>
  </HeadingPairs>
  <TitlesOfParts>
    <vt:vector size="27" baseType="lpstr">
      <vt:lpstr>HGPGothicE</vt:lpstr>
      <vt:lpstr>HGPGothicE</vt:lpstr>
      <vt:lpstr>Meiryo UI</vt:lpstr>
      <vt:lpstr>MS PGothic</vt:lpstr>
      <vt:lpstr>Yu Gothic</vt:lpstr>
      <vt:lpstr>Arial</vt:lpstr>
      <vt:lpstr>Wingdings</vt:lpstr>
      <vt:lpstr>1_Presentation_Template_A4_JP</vt:lpstr>
      <vt:lpstr>2_Presentation_Template_A4_JP</vt:lpstr>
      <vt:lpstr>3_Presentation_Template_A4_JP</vt:lpstr>
      <vt:lpstr>4_Presentation_Template_A4_JP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戸田　清か</dc:creator>
  <cp:lastModifiedBy>山下紗江</cp:lastModifiedBy>
  <cp:revision>2731</cp:revision>
  <cp:lastPrinted>2022-03-09T07:02:27Z</cp:lastPrinted>
  <dcterms:created xsi:type="dcterms:W3CDTF">2017-01-11T01:32:21Z</dcterms:created>
  <dcterms:modified xsi:type="dcterms:W3CDTF">2023-02-22T02:33:35Z</dcterms:modified>
  <cp:version>1.1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2022-01-27T12:23:50Z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ffb77531-b09c-4d02-891a-3fc3c05301b0</vt:lpwstr>
  </property>
  <property fmtid="{D5CDD505-2E9C-101B-9397-08002B2CF9AE}" pid="8" name="MSIP_Label_d899a617-f30e-4fb8-b81c-fb6d0b94ac5b_ContentBits">
    <vt:lpwstr>0</vt:lpwstr>
  </property>
</Properties>
</file>