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723" r:id="rId2"/>
    <p:sldMasterId id="2147483733" r:id="rId3"/>
    <p:sldMasterId id="2147483743" r:id="rId4"/>
  </p:sldMasterIdLst>
  <p:notesMasterIdLst>
    <p:notesMasterId r:id="rId32"/>
  </p:notesMasterIdLst>
  <p:handoutMasterIdLst>
    <p:handoutMasterId r:id="rId33"/>
  </p:handoutMasterIdLst>
  <p:sldIdLst>
    <p:sldId id="562" r:id="rId5"/>
    <p:sldId id="610" r:id="rId6"/>
    <p:sldId id="612" r:id="rId7"/>
    <p:sldId id="604" r:id="rId8"/>
    <p:sldId id="605" r:id="rId9"/>
    <p:sldId id="606" r:id="rId10"/>
    <p:sldId id="583" r:id="rId11"/>
    <p:sldId id="584" r:id="rId12"/>
    <p:sldId id="597" r:id="rId13"/>
    <p:sldId id="617" r:id="rId14"/>
    <p:sldId id="585" r:id="rId15"/>
    <p:sldId id="587" r:id="rId16"/>
    <p:sldId id="599" r:id="rId17"/>
    <p:sldId id="589" r:id="rId18"/>
    <p:sldId id="600" r:id="rId19"/>
    <p:sldId id="601" r:id="rId20"/>
    <p:sldId id="602" r:id="rId21"/>
    <p:sldId id="603" r:id="rId22"/>
    <p:sldId id="591" r:id="rId23"/>
    <p:sldId id="607" r:id="rId24"/>
    <p:sldId id="613" r:id="rId25"/>
    <p:sldId id="590" r:id="rId26"/>
    <p:sldId id="608" r:id="rId27"/>
    <p:sldId id="609" r:id="rId28"/>
    <p:sldId id="594" r:id="rId29"/>
    <p:sldId id="615" r:id="rId30"/>
    <p:sldId id="616" r:id="rId31"/>
  </p:sldIdLst>
  <p:sldSz cx="6858000" cy="9906000" type="A4"/>
  <p:notesSz cx="6807200" cy="9939338"/>
  <p:defaultTex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p:defaultTextStyle>
  <p:extLst>
    <p:ext uri="{521415D9-36F7-43E2-AB2F-B90AF26B5E84}">
      <p14:sectionLst xmlns:p14="http://schemas.microsoft.com/office/powerpoint/2010/main">
        <p14:section name="表紙・目次" id="{56F3223C-61A5-4D94-865C-3371F61C77B1}">
          <p14:sldIdLst>
            <p14:sldId id="562"/>
            <p14:sldId id="610"/>
          </p14:sldIdLst>
        </p14:section>
        <p14:section name="届出・申出の流れ" id="{F62578C1-7512-4A18-8EB3-AF69B187DB5E}">
          <p14:sldIdLst>
            <p14:sldId id="612"/>
          </p14:sldIdLst>
        </p14:section>
        <p14:section name="操作説明" id="{B940029A-0819-4E2F-82AA-DC5EE6D94629}">
          <p14:sldIdLst>
            <p14:sldId id="604"/>
            <p14:sldId id="605"/>
            <p14:sldId id="606"/>
            <p14:sldId id="583"/>
            <p14:sldId id="584"/>
            <p14:sldId id="597"/>
            <p14:sldId id="617"/>
            <p14:sldId id="585"/>
            <p14:sldId id="587"/>
            <p14:sldId id="599"/>
            <p14:sldId id="589"/>
            <p14:sldId id="600"/>
            <p14:sldId id="601"/>
            <p14:sldId id="602"/>
            <p14:sldId id="603"/>
            <p14:sldId id="591"/>
            <p14:sldId id="607"/>
            <p14:sldId id="613"/>
            <p14:sldId id="590"/>
            <p14:sldId id="608"/>
            <p14:sldId id="609"/>
            <p14:sldId id="594"/>
            <p14:sldId id="615"/>
            <p14:sldId id="616"/>
          </p14:sldIdLst>
        </p14:section>
      </p14:sectionLst>
    </p:ext>
    <p:ext uri="{EFAFB233-063F-42B5-8137-9DF3F51BA10A}">
      <p15:sldGuideLst xmlns:p15="http://schemas.microsoft.com/office/powerpoint/2012/main">
        <p15:guide id="1" orient="horz" pos="1351" userDrawn="1">
          <p15:clr>
            <a:srgbClr val="A4A3A4"/>
          </p15:clr>
        </p15:guide>
        <p15:guide id="2" pos="3135" userDrawn="1">
          <p15:clr>
            <a:srgbClr val="A4A3A4"/>
          </p15:clr>
        </p15:guide>
        <p15:guide id="3" orient="horz" pos="1124"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ttdata" initials="n" lastIdx="3" clrIdx="6">
    <p:extLst>
      <p:ext uri="{19B8F6BF-5375-455C-9EA6-DF929625EA0E}">
        <p15:presenceInfo xmlns:p15="http://schemas.microsoft.com/office/powerpoint/2012/main" userId="nttdata" providerId="None"/>
      </p:ext>
    </p:extLst>
  </p:cmAuthor>
  <p:cmAuthor id="1" name="koizumi" initials="k" lastIdx="4" clrIdx="0"/>
  <p:cmAuthor id="8" name="作成者" initials="作" lastIdx="30" clrIdx="7">
    <p:extLst>
      <p:ext uri="{19B8F6BF-5375-455C-9EA6-DF929625EA0E}">
        <p15:presenceInfo xmlns:p15="http://schemas.microsoft.com/office/powerpoint/2012/main" userId="作成者" providerId="None"/>
      </p:ext>
    </p:extLst>
  </p:cmAuthor>
  <p:cmAuthor id="2" name="第三公共事業部" initials=" " lastIdx="1" clrIdx="1"/>
  <p:cmAuthor id="9" name="MEXT" initials="MEXT" lastIdx="16" clrIdx="8">
    <p:extLst>
      <p:ext uri="{19B8F6BF-5375-455C-9EA6-DF929625EA0E}">
        <p15:presenceInfo xmlns:p15="http://schemas.microsoft.com/office/powerpoint/2012/main" userId="MEXT" providerId="None"/>
      </p:ext>
    </p:extLst>
  </p:cmAuthor>
  <p:cmAuthor id="3" name="保田　衛一" initials="保田" lastIdx="4" clrIdx="2"/>
  <p:cmAuthor id="10" name="岩間　諒子" initials="岩間　諒子" lastIdx="2" clrIdx="9">
    <p:extLst>
      <p:ext uri="{19B8F6BF-5375-455C-9EA6-DF929625EA0E}">
        <p15:presenceInfo xmlns:p15="http://schemas.microsoft.com/office/powerpoint/2012/main" userId="S-1-5-21-2710335091-2111787278-3095516345-19849" providerId="AD"/>
      </p:ext>
    </p:extLst>
  </p:cmAuthor>
  <p:cmAuthor id="4" name="新里　理奈" initials="新里" lastIdx="18" clrIdx="3"/>
  <p:cmAuthor id="5" name="奥津雅宜" initials="奥津" lastIdx="15" clrIdx="4">
    <p:extLst>
      <p:ext uri="{19B8F6BF-5375-455C-9EA6-DF929625EA0E}">
        <p15:presenceInfo xmlns:p15="http://schemas.microsoft.com/office/powerpoint/2012/main" userId="奥津雅宜" providerId="None"/>
      </p:ext>
    </p:extLst>
  </p:cmAuthor>
  <p:cmAuthor id="6" name="SAITO, TAKAYUKI(NTTDATA)" initials="ST" lastIdx="3" clrIdx="5">
    <p:extLst>
      <p:ext uri="{19B8F6BF-5375-455C-9EA6-DF929625EA0E}">
        <p15:presenceInfo xmlns:p15="http://schemas.microsoft.com/office/powerpoint/2012/main" userId="S-1-5-21-3487021359-3618900095-1246490520-93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404040"/>
    <a:srgbClr val="E1EEF0"/>
    <a:srgbClr val="EBEBFF"/>
    <a:srgbClr val="F76F09"/>
    <a:srgbClr val="CCCCFF"/>
    <a:srgbClr val="FF6600"/>
    <a:srgbClr val="F93B07"/>
    <a:srgbClr val="ABCF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47" autoAdjust="0"/>
    <p:restoredTop sz="95019" autoAdjust="0"/>
  </p:normalViewPr>
  <p:slideViewPr>
    <p:cSldViewPr snapToGrid="0">
      <p:cViewPr varScale="1">
        <p:scale>
          <a:sx n="74" d="100"/>
          <a:sy n="74" d="100"/>
        </p:scale>
        <p:origin x="3492" y="72"/>
      </p:cViewPr>
      <p:guideLst>
        <p:guide orient="horz" pos="1351"/>
        <p:guide pos="3135"/>
        <p:guide orient="horz" pos="1124"/>
        <p:guide pos="2160"/>
      </p:guideLst>
    </p:cSldViewPr>
  </p:slideViewPr>
  <p:outlineViewPr>
    <p:cViewPr>
      <p:scale>
        <a:sx n="33" d="100"/>
        <a:sy n="33" d="100"/>
      </p:scale>
      <p:origin x="0" y="435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0" d="100"/>
          <a:sy n="90" d="100"/>
        </p:scale>
        <p:origin x="3696" y="72"/>
      </p:cViewPr>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3DDF4258-8B54-E846-A716-B40C4AB7CB0A}" type="slidenum">
              <a:rPr kumimoji="1" lang="ja-JP" altLang="en-US" smtClean="0"/>
              <a:t>‹#›</a:t>
            </a:fld>
            <a:endParaRPr kumimoji="1" lang="ja-JP" altLang="en-US"/>
          </a:p>
        </p:txBody>
      </p:sp>
    </p:spTree>
    <p:extLst>
      <p:ext uri="{BB962C8B-B14F-4D97-AF65-F5344CB8AC3E}">
        <p14:creationId xmlns:p14="http://schemas.microsoft.com/office/powerpoint/2010/main" val="2060372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87B8588-1665-0A4A-AD47-68FFFFC620D1}" type="datetimeFigureOut">
              <a:rPr kumimoji="1" lang="ja-JP" altLang="en-US" smtClean="0"/>
              <a:t>2023/2/22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F9AAED7-EB68-B44B-A29A-E9CFE7A1147D}" type="slidenum">
              <a:rPr kumimoji="1" lang="ja-JP" altLang="en-US" smtClean="0"/>
              <a:t>‹#›</a:t>
            </a:fld>
            <a:endParaRPr kumimoji="1" lang="ja-JP" altLang="en-US"/>
          </a:p>
        </p:txBody>
      </p:sp>
    </p:spTree>
    <p:extLst>
      <p:ext uri="{BB962C8B-B14F-4D97-AF65-F5344CB8AC3E}">
        <p14:creationId xmlns:p14="http://schemas.microsoft.com/office/powerpoint/2010/main" val="241394081"/>
      </p:ext>
    </p:extLst>
  </p:cSld>
  <p:clrMap bg1="lt1" tx1="dk1" bg2="lt2" tx2="dk2" accent1="accent1" accent2="accent2" accent3="accent3" accent4="accent4" accent5="accent5" accent6="accent6" hlink="hlink" folHlink="folHlink"/>
  <p:notesStyle>
    <a:lvl1pPr marL="0" algn="l" defTabSz="925880" rtl="0" eaLnBrk="1" latinLnBrk="0" hangingPunct="1">
      <a:defRPr kumimoji="1" sz="1215" kern="1200">
        <a:solidFill>
          <a:schemeClr val="tx1"/>
        </a:solidFill>
        <a:latin typeface="+mn-lt"/>
        <a:ea typeface="+mn-ea"/>
        <a:cs typeface="+mn-cs"/>
      </a:defRPr>
    </a:lvl1pPr>
    <a:lvl2pPr marL="462940" algn="l" defTabSz="925880" rtl="0" eaLnBrk="1" latinLnBrk="0" hangingPunct="1">
      <a:defRPr kumimoji="1" sz="1215" kern="1200">
        <a:solidFill>
          <a:schemeClr val="tx1"/>
        </a:solidFill>
        <a:latin typeface="+mn-lt"/>
        <a:ea typeface="+mn-ea"/>
        <a:cs typeface="+mn-cs"/>
      </a:defRPr>
    </a:lvl2pPr>
    <a:lvl3pPr marL="925880" algn="l" defTabSz="925880" rtl="0" eaLnBrk="1" latinLnBrk="0" hangingPunct="1">
      <a:defRPr kumimoji="1" sz="1215" kern="1200">
        <a:solidFill>
          <a:schemeClr val="tx1"/>
        </a:solidFill>
        <a:latin typeface="+mn-lt"/>
        <a:ea typeface="+mn-ea"/>
        <a:cs typeface="+mn-cs"/>
      </a:defRPr>
    </a:lvl3pPr>
    <a:lvl4pPr marL="1388820" algn="l" defTabSz="925880" rtl="0" eaLnBrk="1" latinLnBrk="0" hangingPunct="1">
      <a:defRPr kumimoji="1" sz="1215" kern="1200">
        <a:solidFill>
          <a:schemeClr val="tx1"/>
        </a:solidFill>
        <a:latin typeface="+mn-lt"/>
        <a:ea typeface="+mn-ea"/>
        <a:cs typeface="+mn-cs"/>
      </a:defRPr>
    </a:lvl4pPr>
    <a:lvl5pPr marL="1851759" algn="l" defTabSz="925880" rtl="0" eaLnBrk="1" latinLnBrk="0" hangingPunct="1">
      <a:defRPr kumimoji="1" sz="1215" kern="1200">
        <a:solidFill>
          <a:schemeClr val="tx1"/>
        </a:solidFill>
        <a:latin typeface="+mn-lt"/>
        <a:ea typeface="+mn-ea"/>
        <a:cs typeface="+mn-cs"/>
      </a:defRPr>
    </a:lvl5pPr>
    <a:lvl6pPr marL="2314699" algn="l" defTabSz="925880" rtl="0" eaLnBrk="1" latinLnBrk="0" hangingPunct="1">
      <a:defRPr kumimoji="1" sz="1215" kern="1200">
        <a:solidFill>
          <a:schemeClr val="tx1"/>
        </a:solidFill>
        <a:latin typeface="+mn-lt"/>
        <a:ea typeface="+mn-ea"/>
        <a:cs typeface="+mn-cs"/>
      </a:defRPr>
    </a:lvl6pPr>
    <a:lvl7pPr marL="2777640" algn="l" defTabSz="925880" rtl="0" eaLnBrk="1" latinLnBrk="0" hangingPunct="1">
      <a:defRPr kumimoji="1" sz="1215" kern="1200">
        <a:solidFill>
          <a:schemeClr val="tx1"/>
        </a:solidFill>
        <a:latin typeface="+mn-lt"/>
        <a:ea typeface="+mn-ea"/>
        <a:cs typeface="+mn-cs"/>
      </a:defRPr>
    </a:lvl7pPr>
    <a:lvl8pPr marL="3240579" algn="l" defTabSz="925880" rtl="0" eaLnBrk="1" latinLnBrk="0" hangingPunct="1">
      <a:defRPr kumimoji="1" sz="1215" kern="1200">
        <a:solidFill>
          <a:schemeClr val="tx1"/>
        </a:solidFill>
        <a:latin typeface="+mn-lt"/>
        <a:ea typeface="+mn-ea"/>
        <a:cs typeface="+mn-cs"/>
      </a:defRPr>
    </a:lvl8pPr>
    <a:lvl9pPr marL="3703519" algn="l" defTabSz="925880" rtl="0" eaLnBrk="1" latinLnBrk="0" hangingPunct="1">
      <a:defRPr kumimoji="1" sz="12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25880" rtl="0" eaLnBrk="1" fontAlgn="auto" latinLnBrk="0" hangingPunct="1">
              <a:lnSpc>
                <a:spcPct val="100000"/>
              </a:lnSpc>
              <a:spcBef>
                <a:spcPts val="0"/>
              </a:spcBef>
              <a:spcAft>
                <a:spcPts val="0"/>
              </a:spcAft>
              <a:buClrTx/>
              <a:buSzTx/>
              <a:buFontTx/>
              <a:buNone/>
              <a:tabLst/>
              <a:defRPr/>
            </a:pPr>
            <a:fld id="{AF9AAED7-EB68-B44B-A29A-E9CFE7A1147D}" type="slidenum">
              <a:rPr kumimoji="1" lang="ja-JP" altLang="en-US" sz="1200" b="0" i="0" u="none" strike="noStrike" kern="1200" cap="none" spc="0" normalizeH="0" baseline="0" noProof="0" smtClean="0">
                <a:ln>
                  <a:noFill/>
                </a:ln>
                <a:solidFill>
                  <a:prstClr val="black"/>
                </a:solidFill>
                <a:effectLst/>
                <a:uLnTx/>
                <a:uFillTx/>
                <a:latin typeface="Yu Gothic"/>
                <a:ea typeface="Yu Gothic" panose="020B0400000000000000" pitchFamily="50" charset="-128"/>
                <a:cs typeface="+mn-cs"/>
              </a:rPr>
              <a:pPr marL="0" marR="0" lvl="0" indent="0" algn="r" defTabSz="92588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Yu Gothic"/>
              <a:ea typeface="Yu Gothic" panose="020B0400000000000000" pitchFamily="50" charset="-128"/>
              <a:cs typeface="+mn-cs"/>
            </a:endParaRPr>
          </a:p>
        </p:txBody>
      </p:sp>
    </p:spTree>
    <p:extLst>
      <p:ext uri="{BB962C8B-B14F-4D97-AF65-F5344CB8AC3E}">
        <p14:creationId xmlns:p14="http://schemas.microsoft.com/office/powerpoint/2010/main" val="2003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11</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2023/2/22</a:t>
            </a:fld>
            <a:endParaRPr lang="en-US">
              <a:solidFill>
                <a:prstClr val="black"/>
              </a:solidFill>
            </a:endParaRPr>
          </a:p>
        </p:txBody>
      </p:sp>
    </p:spTree>
    <p:extLst>
      <p:ext uri="{BB962C8B-B14F-4D97-AF65-F5344CB8AC3E}">
        <p14:creationId xmlns:p14="http://schemas.microsoft.com/office/powerpoint/2010/main" val="329954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12</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2023/2/22</a:t>
            </a:fld>
            <a:endParaRPr lang="en-US">
              <a:solidFill>
                <a:prstClr val="black"/>
              </a:solidFill>
            </a:endParaRPr>
          </a:p>
        </p:txBody>
      </p:sp>
    </p:spTree>
    <p:extLst>
      <p:ext uri="{BB962C8B-B14F-4D97-AF65-F5344CB8AC3E}">
        <p14:creationId xmlns:p14="http://schemas.microsoft.com/office/powerpoint/2010/main" val="40798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13</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2023/2/22</a:t>
            </a:fld>
            <a:endParaRPr lang="en-US">
              <a:solidFill>
                <a:prstClr val="black"/>
              </a:solidFill>
            </a:endParaRPr>
          </a:p>
        </p:txBody>
      </p:sp>
    </p:spTree>
    <p:extLst>
      <p:ext uri="{BB962C8B-B14F-4D97-AF65-F5344CB8AC3E}">
        <p14:creationId xmlns:p14="http://schemas.microsoft.com/office/powerpoint/2010/main" val="1340748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14</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2127209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15</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1713855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16</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4002122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17</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347610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18</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1081198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19</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3906841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20</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2023/2/22</a:t>
            </a:fld>
            <a:endParaRPr lang="en-US">
              <a:solidFill>
                <a:prstClr val="black"/>
              </a:solidFill>
            </a:endParaRPr>
          </a:p>
        </p:txBody>
      </p:sp>
    </p:spTree>
    <p:extLst>
      <p:ext uri="{BB962C8B-B14F-4D97-AF65-F5344CB8AC3E}">
        <p14:creationId xmlns:p14="http://schemas.microsoft.com/office/powerpoint/2010/main" val="170413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3</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853474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21</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2023/2/22</a:t>
            </a:fld>
            <a:endParaRPr lang="en-US">
              <a:solidFill>
                <a:prstClr val="black"/>
              </a:solidFill>
            </a:endParaRPr>
          </a:p>
        </p:txBody>
      </p:sp>
    </p:spTree>
    <p:extLst>
      <p:ext uri="{BB962C8B-B14F-4D97-AF65-F5344CB8AC3E}">
        <p14:creationId xmlns:p14="http://schemas.microsoft.com/office/powerpoint/2010/main" val="2849865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22</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2023/2/22</a:t>
            </a:fld>
            <a:endParaRPr lang="en-US">
              <a:solidFill>
                <a:prstClr val="black"/>
              </a:solidFill>
            </a:endParaRPr>
          </a:p>
        </p:txBody>
      </p:sp>
    </p:spTree>
    <p:extLst>
      <p:ext uri="{BB962C8B-B14F-4D97-AF65-F5344CB8AC3E}">
        <p14:creationId xmlns:p14="http://schemas.microsoft.com/office/powerpoint/2010/main" val="1003977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23</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2584420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24</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3154678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25</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3190795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26</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1040563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27</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263788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4</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67637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5</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2023/2/22</a:t>
            </a:fld>
            <a:endParaRPr lang="en-US">
              <a:solidFill>
                <a:prstClr val="black"/>
              </a:solidFill>
            </a:endParaRPr>
          </a:p>
        </p:txBody>
      </p:sp>
    </p:spTree>
    <p:extLst>
      <p:ext uri="{BB962C8B-B14F-4D97-AF65-F5344CB8AC3E}">
        <p14:creationId xmlns:p14="http://schemas.microsoft.com/office/powerpoint/2010/main" val="370782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6</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2023/2/22</a:t>
            </a:fld>
            <a:endParaRPr lang="en-US">
              <a:solidFill>
                <a:prstClr val="black"/>
              </a:solidFill>
            </a:endParaRPr>
          </a:p>
        </p:txBody>
      </p:sp>
    </p:spTree>
    <p:extLst>
      <p:ext uri="{BB962C8B-B14F-4D97-AF65-F5344CB8AC3E}">
        <p14:creationId xmlns:p14="http://schemas.microsoft.com/office/powerpoint/2010/main" val="45460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7</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2023/2/22</a:t>
            </a:fld>
            <a:endParaRPr lang="en-US">
              <a:solidFill>
                <a:prstClr val="black"/>
              </a:solidFill>
            </a:endParaRPr>
          </a:p>
        </p:txBody>
      </p:sp>
    </p:spTree>
    <p:extLst>
      <p:ext uri="{BB962C8B-B14F-4D97-AF65-F5344CB8AC3E}">
        <p14:creationId xmlns:p14="http://schemas.microsoft.com/office/powerpoint/2010/main" val="296927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8</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2023/2/22</a:t>
            </a:fld>
            <a:endParaRPr lang="en-US">
              <a:solidFill>
                <a:prstClr val="black"/>
              </a:solidFill>
            </a:endParaRPr>
          </a:p>
        </p:txBody>
      </p:sp>
    </p:spTree>
    <p:extLst>
      <p:ext uri="{BB962C8B-B14F-4D97-AF65-F5344CB8AC3E}">
        <p14:creationId xmlns:p14="http://schemas.microsoft.com/office/powerpoint/2010/main" val="59086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5125" y="850900"/>
            <a:ext cx="1589088" cy="2297113"/>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solidFill>
                  <a:prstClr val="black"/>
                </a:solidFill>
              </a:rPr>
              <a:pPr/>
              <a:t>9</a:t>
            </a:fld>
            <a:endParaRPr lang="en-US">
              <a:solidFill>
                <a:prstClr val="black"/>
              </a:solidFill>
            </a:endParaRPr>
          </a:p>
        </p:txBody>
      </p:sp>
      <p:sp>
        <p:nvSpPr>
          <p:cNvPr id="6" name="日付プレースホルダー 5"/>
          <p:cNvSpPr>
            <a:spLocks noGrp="1"/>
          </p:cNvSpPr>
          <p:nvPr>
            <p:ph type="dt" idx="12"/>
          </p:nvPr>
        </p:nvSpPr>
        <p:spPr/>
        <p:txBody>
          <a:bodyPr/>
          <a:lstStyle/>
          <a:p>
            <a:fld id="{3DEBEF12-D8D3-4D19-BC8B-38D3E6DB6DA5}" type="datetime1">
              <a:rPr lang="ja-JP" altLang="en-US" smtClean="0">
                <a:solidFill>
                  <a:prstClr val="black"/>
                </a:solidFill>
              </a:rPr>
              <a:pPr/>
              <a:t>2023/2/22</a:t>
            </a:fld>
            <a:endParaRPr lang="en-US">
              <a:solidFill>
                <a:prstClr val="black"/>
              </a:solidFill>
            </a:endParaRPr>
          </a:p>
        </p:txBody>
      </p:sp>
    </p:spTree>
    <p:extLst>
      <p:ext uri="{BB962C8B-B14F-4D97-AF65-F5344CB8AC3E}">
        <p14:creationId xmlns:p14="http://schemas.microsoft.com/office/powerpoint/2010/main" val="382615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10</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4124190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gi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rgbClr val="FFFFFF"/>
                </a:solidFill>
                <a:latin typeface="HGPGothicE" charset="-128"/>
                <a:ea typeface="HGPGothicE" charset="-128"/>
                <a:cs typeface="Meiryo UI" pitchFamily="50" charset="-128"/>
              </a:rPr>
              <a:t>© 2017 NTT DATA Corporation</a:t>
            </a:r>
          </a:p>
        </p:txBody>
      </p:sp>
    </p:spTree>
    <p:extLst>
      <p:ext uri="{BB962C8B-B14F-4D97-AF65-F5344CB8AC3E}">
        <p14:creationId xmlns:p14="http://schemas.microsoft.com/office/powerpoint/2010/main" val="1157357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tx1"/>
                </a:solidFill>
                <a:latin typeface="HGPGothicE" charset="-128"/>
                <a:ea typeface="HGPGothicE" charset="-128"/>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26689628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algn="r" defTabSz="609555">
              <a:defRPr/>
            </a:pPr>
            <a:r>
              <a:rPr kumimoji="0" lang="en-US" altLang="ja-JP" sz="800" dirty="0">
                <a:solidFill>
                  <a:srgbClr val="FFFFFF"/>
                </a:solidFill>
                <a:cs typeface="Meiryo UI" pitchFamily="50" charset="-128"/>
              </a:rPr>
              <a:t>© 2017 NTT DATA Corporation</a:t>
            </a:r>
          </a:p>
        </p:txBody>
      </p:sp>
    </p:spTree>
    <p:extLst>
      <p:ext uri="{BB962C8B-B14F-4D97-AF65-F5344CB8AC3E}">
        <p14:creationId xmlns:p14="http://schemas.microsoft.com/office/powerpoint/2010/main" val="102046076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1840477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770573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spTree>
    <p:extLst>
      <p:ext uri="{BB962C8B-B14F-4D97-AF65-F5344CB8AC3E}">
        <p14:creationId xmlns:p14="http://schemas.microsoft.com/office/powerpoint/2010/main" val="425978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2028075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rgbClr val="404040"/>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1598067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rgbClr val="404040"/>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71565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defTabSz="609555">
              <a:defRPr/>
            </a:pPr>
            <a:r>
              <a:rPr kumimoji="0" lang="en-US" altLang="ja-JP" sz="800" dirty="0">
                <a:solidFill>
                  <a:srgbClr val="FFFFFF"/>
                </a:solidFill>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149343140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algn="r" defTabSz="609555">
              <a:defRPr/>
            </a:pPr>
            <a:r>
              <a:rPr kumimoji="0" lang="en-US" altLang="ja-JP" sz="800" dirty="0">
                <a:solidFill>
                  <a:srgbClr val="404040"/>
                </a:solidFill>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270441365"/>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2155812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algn="r" defTabSz="609555">
              <a:defRPr/>
            </a:pPr>
            <a:r>
              <a:rPr kumimoji="0" lang="en-US" altLang="ja-JP" sz="800" dirty="0">
                <a:solidFill>
                  <a:srgbClr val="FFFFFF"/>
                </a:solidFill>
                <a:cs typeface="Meiryo UI" pitchFamily="50" charset="-128"/>
              </a:rPr>
              <a:t>© 2017 NTT DATA Corporation</a:t>
            </a:r>
          </a:p>
        </p:txBody>
      </p:sp>
    </p:spTree>
    <p:extLst>
      <p:ext uri="{BB962C8B-B14F-4D97-AF65-F5344CB8AC3E}">
        <p14:creationId xmlns:p14="http://schemas.microsoft.com/office/powerpoint/2010/main" val="219914430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1834723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4262166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spTree>
    <p:extLst>
      <p:ext uri="{BB962C8B-B14F-4D97-AF65-F5344CB8AC3E}">
        <p14:creationId xmlns:p14="http://schemas.microsoft.com/office/powerpoint/2010/main" val="375549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3813212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rgbClr val="404040"/>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4013181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rgbClr val="404040"/>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1223312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defTabSz="609555">
              <a:defRPr/>
            </a:pPr>
            <a:r>
              <a:rPr kumimoji="0" lang="en-US" altLang="ja-JP" sz="800" dirty="0">
                <a:solidFill>
                  <a:srgbClr val="FFFFFF"/>
                </a:solidFill>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8917577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algn="r" defTabSz="609555">
              <a:defRPr/>
            </a:pPr>
            <a:r>
              <a:rPr kumimoji="0" lang="en-US" altLang="ja-JP" sz="800" dirty="0">
                <a:solidFill>
                  <a:srgbClr val="404040"/>
                </a:solidFill>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144556154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rgbClr val="FFFFFF"/>
                </a:solidFill>
                <a:latin typeface="HGPGothicE" charset="-128"/>
                <a:ea typeface="HGPGothicE" charset="-128"/>
                <a:cs typeface="Meiryo UI" pitchFamily="50" charset="-128"/>
              </a:rPr>
              <a:t>© 2017 NTT DATA Corporation</a:t>
            </a:r>
          </a:p>
        </p:txBody>
      </p:sp>
    </p:spTree>
    <p:extLst>
      <p:ext uri="{BB962C8B-B14F-4D97-AF65-F5344CB8AC3E}">
        <p14:creationId xmlns:p14="http://schemas.microsoft.com/office/powerpoint/2010/main" val="239359462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2191901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2209186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3732671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4107747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2849037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3134713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chemeClr val="tx1"/>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787563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chemeClr val="tx1"/>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978475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marL="0" marR="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HGPGothicE" charset="-128"/>
                <a:ea typeface="HGPGothicE" charset="-128"/>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424176411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tx1"/>
                </a:solidFill>
                <a:latin typeface="HGPGothicE" charset="-128"/>
                <a:ea typeface="HGPGothicE" charset="-128"/>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343647487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382782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342870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95243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2215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chemeClr val="tx1"/>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26962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chemeClr val="tx1"/>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280001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marL="0" marR="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HGPGothicE" charset="-128"/>
                <a:ea typeface="HGPGothicE" charset="-128"/>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3507471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637220"/>
            <a:ext cx="6858000" cy="270113"/>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11" name="TextBox 16"/>
          <p:cNvSpPr txBox="1"/>
          <p:nvPr/>
        </p:nvSpPr>
        <p:spPr>
          <a:xfrm>
            <a:off x="3196997" y="9679943"/>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3697792214"/>
      </p:ext>
    </p:extLst>
  </p:cSld>
  <p:clrMap bg1="lt1" tx1="dk1" bg2="lt2" tx2="dk2" accent1="accent1" accent2="accent2" accent3="accent3" accent4="accent4" accent5="accent5" accent6="accent6" hlink="hlink" folHlink="folHlink"/>
  <p:sldLayoutIdLst>
    <p:sldLayoutId id="2147483712" r:id="rId1"/>
    <p:sldLayoutId id="2147483722" r:id="rId2"/>
    <p:sldLayoutId id="2147483713" r:id="rId3"/>
    <p:sldLayoutId id="2147483714" r:id="rId4"/>
    <p:sldLayoutId id="2147483715" r:id="rId5"/>
    <p:sldLayoutId id="2147483716" r:id="rId6"/>
    <p:sldLayoutId id="2147483717" r:id="rId7"/>
    <p:sldLayoutId id="2147483721" r:id="rId8"/>
    <p:sldLayoutId id="2147483718" r:id="rId9"/>
    <p:sldLayoutId id="2147483719" r:id="rId10"/>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592959"/>
            <a:ext cx="6858000" cy="314375"/>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404040"/>
              </a:solidFill>
            </a:endParaRPr>
          </a:p>
        </p:txBody>
      </p:sp>
      <p:sp>
        <p:nvSpPr>
          <p:cNvPr id="11" name="TextBox 16"/>
          <p:cNvSpPr txBox="1"/>
          <p:nvPr/>
        </p:nvSpPr>
        <p:spPr>
          <a:xfrm>
            <a:off x="3208047" y="9666111"/>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343234129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3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592959"/>
            <a:ext cx="6858000" cy="314375"/>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404040"/>
              </a:solidFill>
            </a:endParaRPr>
          </a:p>
        </p:txBody>
      </p:sp>
      <p:sp>
        <p:nvSpPr>
          <p:cNvPr id="11" name="TextBox 16"/>
          <p:cNvSpPr txBox="1"/>
          <p:nvPr/>
        </p:nvSpPr>
        <p:spPr>
          <a:xfrm>
            <a:off x="3208047" y="9666111"/>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107131369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3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637220"/>
            <a:ext cx="6858000" cy="270113"/>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11" name="TextBox 16"/>
          <p:cNvSpPr txBox="1"/>
          <p:nvPr/>
        </p:nvSpPr>
        <p:spPr>
          <a:xfrm>
            <a:off x="3196997" y="9679943"/>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204119785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s://www.mhlw.go.jp/stf/seisakunitsuite/bunya/hukushi_kaigo/seikatsuhogo/fukusijimusyo/index.html" TargetMode="Externa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6.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47.png"/><Relationship Id="rId4" Type="http://schemas.openxmlformats.org/officeDocument/2006/relationships/image" Target="../media/image53.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1.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hyperlink" Target="https://www.e-shien.mext.go.jp/" TargetMode="External"/><Relationship Id="rId7" Type="http://schemas.openxmlformats.org/officeDocument/2006/relationships/slide" Target="slide4.xm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slide" Target="slide3.xml"/><Relationship Id="rId11" Type="http://schemas.openxmlformats.org/officeDocument/2006/relationships/image" Target="../media/image8.png"/><Relationship Id="rId5" Type="http://schemas.openxmlformats.org/officeDocument/2006/relationships/hyperlink" Target="https://www.mext.go.jp/a_menu/shotou/mushouka/1342674.htm" TargetMode="External"/><Relationship Id="rId10" Type="http://schemas.openxmlformats.org/officeDocument/2006/relationships/image" Target="../media/image7.png"/><Relationship Id="rId4" Type="http://schemas.openxmlformats.org/officeDocument/2006/relationships/hyperlink" Target="https://www.mext.go.jp/a_menu/shotou/mushouka/01753.html" TargetMode="Externa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19.png"/><Relationship Id="rId7"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68.png"/><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ww.e-shien.mext.go.jp/"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6"/>
          </p:nvPr>
        </p:nvSpPr>
        <p:spPr>
          <a:xfrm>
            <a:off x="333829" y="3742944"/>
            <a:ext cx="6485180" cy="1674655"/>
          </a:xfrm>
        </p:spPr>
        <p:txBody>
          <a:bodyPr>
            <a:normAutofit fontScale="92500"/>
          </a:bodyPr>
          <a:lstStyle/>
          <a:p>
            <a:r>
              <a:rPr lang="ja-JP" altLang="en-US" sz="2200" dirty="0">
                <a:solidFill>
                  <a:srgbClr val="000000"/>
                </a:solidFill>
              </a:rPr>
              <a:t>高等学校等就学支援金オンライン申請システム　</a:t>
            </a:r>
            <a:r>
              <a:rPr lang="en-US" altLang="ja-JP" sz="2200" dirty="0">
                <a:solidFill>
                  <a:srgbClr val="000000"/>
                </a:solidFill>
              </a:rPr>
              <a:t>e-</a:t>
            </a:r>
            <a:r>
              <a:rPr lang="en-US" altLang="ja-JP" sz="2200" dirty="0" err="1">
                <a:solidFill>
                  <a:srgbClr val="000000"/>
                </a:solidFill>
              </a:rPr>
              <a:t>Shien</a:t>
            </a:r>
            <a:endParaRPr lang="en-US" altLang="ja-JP" sz="2200" dirty="0">
              <a:solidFill>
                <a:srgbClr val="000000"/>
              </a:solidFill>
            </a:endParaRPr>
          </a:p>
          <a:p>
            <a:r>
              <a:rPr kumimoji="1" lang="ja-JP" altLang="en-US" sz="2200" dirty="0">
                <a:solidFill>
                  <a:srgbClr val="000000"/>
                </a:solidFill>
              </a:rPr>
              <a:t>申請者向け利用マニュアル</a:t>
            </a:r>
            <a:endParaRPr kumimoji="1" lang="en-US" altLang="ja-JP" sz="2200" dirty="0">
              <a:solidFill>
                <a:srgbClr val="000000"/>
              </a:solidFill>
            </a:endParaRPr>
          </a:p>
          <a:p>
            <a:endParaRPr lang="en-US" altLang="ja-JP" sz="900" dirty="0">
              <a:solidFill>
                <a:srgbClr val="000000"/>
              </a:solidFill>
            </a:endParaRPr>
          </a:p>
          <a:p>
            <a:r>
              <a:rPr lang="ja-JP" altLang="en-US" sz="2200" dirty="0">
                <a:solidFill>
                  <a:srgbClr val="000000"/>
                </a:solidFill>
              </a:rPr>
              <a:t>④　変更手続編</a:t>
            </a:r>
            <a:endParaRPr kumimoji="1" lang="en-US" altLang="ja-JP" sz="2200" dirty="0">
              <a:solidFill>
                <a:srgbClr val="000000"/>
              </a:solidFill>
            </a:endParaRPr>
          </a:p>
          <a:p>
            <a:endParaRPr lang="en-US" altLang="ja-JP" sz="1800" dirty="0">
              <a:solidFill>
                <a:srgbClr val="000000"/>
              </a:solidFill>
            </a:endParaRPr>
          </a:p>
          <a:p>
            <a:pPr algn="ctr"/>
            <a:r>
              <a:rPr lang="ja-JP" altLang="en-US" sz="1500" dirty="0">
                <a:solidFill>
                  <a:srgbClr val="000000"/>
                </a:solidFill>
              </a:rPr>
              <a:t>「保護者等情報変更届出」「支給再開申出」を行うための専用マニュアルです。</a:t>
            </a:r>
            <a:endParaRPr kumimoji="1" lang="ja-JP" altLang="en-US" sz="1500" dirty="0">
              <a:solidFill>
                <a:srgbClr val="000000"/>
              </a:solidFill>
            </a:endParaRPr>
          </a:p>
        </p:txBody>
      </p:sp>
      <p:sp>
        <p:nvSpPr>
          <p:cNvPr id="4" name="テキスト プレースホルダー 3"/>
          <p:cNvSpPr>
            <a:spLocks noGrp="1"/>
          </p:cNvSpPr>
          <p:nvPr>
            <p:ph type="body" idx="17"/>
          </p:nvPr>
        </p:nvSpPr>
        <p:spPr>
          <a:xfrm>
            <a:off x="0" y="5708917"/>
            <a:ext cx="6858000" cy="681695"/>
          </a:xfrm>
        </p:spPr>
        <p:txBody>
          <a:bodyPr>
            <a:normAutofit/>
          </a:bodyPr>
          <a:lstStyle/>
          <a:p>
            <a:pPr algn="ct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dirty="0">
                <a:solidFill>
                  <a:srgbClr val="000000"/>
                </a:solidFill>
              </a:rPr>
              <a:t>年</a:t>
            </a:r>
            <a:r>
              <a:rPr lang="en-US" altLang="ja-JP" dirty="0">
                <a:solidFill>
                  <a:srgbClr val="000000"/>
                </a:solidFill>
              </a:rPr>
              <a:t>4</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solidFill>
                  <a:srgbClr val="000000"/>
                </a:solidFill>
              </a:rPr>
              <a:t>文部科学省</a:t>
            </a:r>
            <a:endParaRPr lang="en-US" altLang="ja-JP" dirty="0">
              <a:solidFill>
                <a:srgbClr val="000000"/>
              </a:solidFill>
            </a:endParaRPr>
          </a:p>
        </p:txBody>
      </p:sp>
      <p:sp>
        <p:nvSpPr>
          <p:cNvPr id="5" name="正方形/長方形 4"/>
          <p:cNvSpPr/>
          <p:nvPr/>
        </p:nvSpPr>
        <p:spPr>
          <a:xfrm>
            <a:off x="5317958" y="240632"/>
            <a:ext cx="1130968" cy="421105"/>
          </a:xfrm>
          <a:prstGeom prst="rect">
            <a:avLst/>
          </a:prstGeom>
          <a:no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000" dirty="0">
                <a:solidFill>
                  <a:srgbClr val="000000"/>
                </a:solidFill>
                <a:latin typeface="Meiryo UI" panose="020B0604030504040204" pitchFamily="50" charset="-128"/>
                <a:ea typeface="Meiryo UI" panose="020B0604030504040204" pitchFamily="50" charset="-128"/>
              </a:rPr>
              <a:t>暫定版</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2815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p:cNvPicPr>
            <a:picLocks noChangeAspect="1"/>
          </p:cNvPicPr>
          <p:nvPr/>
        </p:nvPicPr>
        <p:blipFill>
          <a:blip r:embed="rId3"/>
          <a:stretch>
            <a:fillRect/>
          </a:stretch>
        </p:blipFill>
        <p:spPr>
          <a:xfrm>
            <a:off x="489532" y="5825326"/>
            <a:ext cx="5079479" cy="631803"/>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07" y="1845738"/>
            <a:ext cx="3554402" cy="3968935"/>
          </a:xfrm>
          <a:prstGeom prst="rect">
            <a:avLst/>
          </a:prstGeom>
        </p:spPr>
      </p:pic>
      <p:sp>
        <p:nvSpPr>
          <p:cNvPr id="46" name="正方形/長方形 45"/>
          <p:cNvSpPr/>
          <p:nvPr/>
        </p:nvSpPr>
        <p:spPr>
          <a:xfrm>
            <a:off x="569591" y="4179124"/>
            <a:ext cx="3491357" cy="158509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正方形/長方形 33"/>
          <p:cNvSpPr/>
          <p:nvPr/>
        </p:nvSpPr>
        <p:spPr>
          <a:xfrm>
            <a:off x="192679" y="1095165"/>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(5/8)</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92145" y="1718737"/>
            <a:ext cx="2124075" cy="1672321"/>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生活保</a:t>
            </a:r>
            <a:r>
              <a:rPr lang="zh-TW"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護（生活扶助）</a:t>
            </a:r>
            <a:r>
              <a:rPr lang="ja-JP" altLang="en-US"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を受</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給している場合、「受給あり」を選択します。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福祉事務所設置自治体を選択します。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67310" y="3493353"/>
            <a:ext cx="3493638" cy="41395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p:nvSpPr>
        <p:spPr>
          <a:xfrm>
            <a:off x="4592145" y="3618987"/>
            <a:ext cx="2124000" cy="4845744"/>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「受給あり」を選択すると表示されます。福祉</a:t>
            </a:r>
            <a:r>
              <a:rPr lang="zh-TW"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事務所設置自治体</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その年の</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日現在</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月分の申請届出の場合は、その前年の</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日現在</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に生活保護を受けている自治体を選択してください。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参考：福祉事務所一覧</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5"/>
            </a:endParaRPr>
          </a:p>
          <a:p>
            <a:pPr indent="-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5"/>
              </a:rPr>
              <a:t>https://www.mhlw.go.jp/stf/seisakunitsuite/bunya/hukushi_kaigo/seikatsuhogo/fukusijimusyo/index.html</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「受給あり」を選択した場合、「課税地情報」の欄は非表示になります。</a:t>
            </a: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この場合、課税地の選択は必要ありません。</a:t>
            </a: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748576" y="1590893"/>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4750570" y="3540580"/>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4" name="グループ化 113"/>
          <p:cNvGrpSpPr/>
          <p:nvPr/>
        </p:nvGrpSpPr>
        <p:grpSpPr>
          <a:xfrm>
            <a:off x="4636640" y="3828614"/>
            <a:ext cx="198178" cy="281733"/>
            <a:chOff x="1417887" y="6988436"/>
            <a:chExt cx="198178" cy="281733"/>
          </a:xfrm>
        </p:grpSpPr>
        <p:sp>
          <p:nvSpPr>
            <p:cNvPr id="115"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6"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58" name="グループ化 57"/>
          <p:cNvGrpSpPr/>
          <p:nvPr/>
        </p:nvGrpSpPr>
        <p:grpSpPr>
          <a:xfrm>
            <a:off x="4641919" y="2787389"/>
            <a:ext cx="198178" cy="281733"/>
            <a:chOff x="4707498" y="3412377"/>
            <a:chExt cx="198178" cy="281733"/>
          </a:xfrm>
        </p:grpSpPr>
        <p:sp>
          <p:nvSpPr>
            <p:cNvPr id="59" name="円/楕円 58"/>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0"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grpSp>
        <p:nvGrpSpPr>
          <p:cNvPr id="61" name="グループ化 60"/>
          <p:cNvGrpSpPr/>
          <p:nvPr/>
        </p:nvGrpSpPr>
        <p:grpSpPr>
          <a:xfrm>
            <a:off x="4635570" y="1927910"/>
            <a:ext cx="198178" cy="281733"/>
            <a:chOff x="4707498" y="2767507"/>
            <a:chExt cx="198178" cy="281733"/>
          </a:xfrm>
        </p:grpSpPr>
        <p:sp>
          <p:nvSpPr>
            <p:cNvPr id="62"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grpSp>
        <p:nvGrpSpPr>
          <p:cNvPr id="67" name="グループ化 66"/>
          <p:cNvGrpSpPr/>
          <p:nvPr/>
        </p:nvGrpSpPr>
        <p:grpSpPr>
          <a:xfrm>
            <a:off x="416939" y="3391058"/>
            <a:ext cx="203422" cy="281733"/>
            <a:chOff x="4707498" y="2767507"/>
            <a:chExt cx="198178" cy="281733"/>
          </a:xfrm>
        </p:grpSpPr>
        <p:sp>
          <p:nvSpPr>
            <p:cNvPr id="68" name="円/楕円 6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sp>
        <p:nvSpPr>
          <p:cNvPr id="42" name="正方形/長方形 41"/>
          <p:cNvSpPr/>
          <p:nvPr/>
        </p:nvSpPr>
        <p:spPr>
          <a:xfrm>
            <a:off x="236220" y="797049"/>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生活保護（生活扶助）を受給している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場合の入力方法は以下のとおりです。</a:t>
            </a:r>
          </a:p>
        </p:txBody>
      </p:sp>
      <p:sp>
        <p:nvSpPr>
          <p:cNvPr id="72" name="正方形/長方形 71"/>
          <p:cNvSpPr/>
          <p:nvPr/>
        </p:nvSpPr>
        <p:spPr>
          <a:xfrm>
            <a:off x="489532" y="3944603"/>
            <a:ext cx="3672893" cy="176232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3" name="グループ化 72"/>
          <p:cNvGrpSpPr/>
          <p:nvPr/>
        </p:nvGrpSpPr>
        <p:grpSpPr>
          <a:xfrm>
            <a:off x="343484" y="4459965"/>
            <a:ext cx="198178" cy="281733"/>
            <a:chOff x="1417887" y="6988436"/>
            <a:chExt cx="198178" cy="281733"/>
          </a:xfrm>
        </p:grpSpPr>
        <p:sp>
          <p:nvSpPr>
            <p:cNvPr id="74"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5"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31" name="テキスト プレースホルダー 10"/>
          <p:cNvSpPr>
            <a:spLocks noGrp="1"/>
          </p:cNvSpPr>
          <p:nvPr>
            <p:ph type="body" sz="quarter" idx="10"/>
          </p:nvPr>
        </p:nvSpPr>
        <p:spPr>
          <a:xfrm>
            <a:off x="119207" y="4192"/>
            <a:ext cx="6625475" cy="720000"/>
          </a:xfrm>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grpSp>
        <p:nvGrpSpPr>
          <p:cNvPr id="32" name="グループ化 31"/>
          <p:cNvGrpSpPr/>
          <p:nvPr/>
        </p:nvGrpSpPr>
        <p:grpSpPr>
          <a:xfrm>
            <a:off x="4655392" y="7269135"/>
            <a:ext cx="198178" cy="281733"/>
            <a:chOff x="1417887" y="6988436"/>
            <a:chExt cx="198178" cy="281733"/>
          </a:xfrm>
        </p:grpSpPr>
        <p:sp>
          <p:nvSpPr>
            <p:cNvPr id="33"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5"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47" name="グループ化 46"/>
          <p:cNvGrpSpPr/>
          <p:nvPr/>
        </p:nvGrpSpPr>
        <p:grpSpPr>
          <a:xfrm>
            <a:off x="400554" y="4054407"/>
            <a:ext cx="200704" cy="281733"/>
            <a:chOff x="4707498" y="2767507"/>
            <a:chExt cx="198178" cy="281733"/>
          </a:xfrm>
        </p:grpSpPr>
        <p:sp>
          <p:nvSpPr>
            <p:cNvPr id="48" name="円/楕円 6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9"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36" name="グループ化 35"/>
          <p:cNvGrpSpPr/>
          <p:nvPr/>
        </p:nvGrpSpPr>
        <p:grpSpPr>
          <a:xfrm>
            <a:off x="335464" y="4717756"/>
            <a:ext cx="198178" cy="281733"/>
            <a:chOff x="1417887" y="6988436"/>
            <a:chExt cx="198178" cy="281733"/>
          </a:xfrm>
        </p:grpSpPr>
        <p:sp>
          <p:nvSpPr>
            <p:cNvPr id="37"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8"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pic>
        <p:nvPicPr>
          <p:cNvPr id="43" name="図 42">
            <a:extLst>
              <a:ext uri="{FF2B5EF4-FFF2-40B4-BE49-F238E27FC236}">
                <a16:creationId xmlns:a16="http://schemas.microsoft.com/office/drawing/2014/main" id="{7031F784-C518-1A83-7479-0E4F078DC911}"/>
              </a:ext>
            </a:extLst>
          </p:cNvPr>
          <p:cNvPicPr>
            <a:picLocks noChangeAspect="1"/>
          </p:cNvPicPr>
          <p:nvPr/>
        </p:nvPicPr>
        <p:blipFill rotWithShape="1">
          <a:blip r:embed="rId6">
            <a:extLst>
              <a:ext uri="{28A0092B-C50C-407E-A947-70E740481C1C}">
                <a14:useLocalDpi xmlns:a14="http://schemas.microsoft.com/office/drawing/2010/main" val="0"/>
              </a:ext>
            </a:extLst>
          </a:blip>
          <a:srcRect l="6451" t="21321" r="54092" b="37450"/>
          <a:stretch/>
        </p:blipFill>
        <p:spPr>
          <a:xfrm>
            <a:off x="500906" y="6721128"/>
            <a:ext cx="1528618" cy="344801"/>
          </a:xfrm>
          <a:prstGeom prst="rect">
            <a:avLst/>
          </a:prstGeom>
        </p:spPr>
      </p:pic>
      <p:pic>
        <p:nvPicPr>
          <p:cNvPr id="44" name="図 43">
            <a:extLst>
              <a:ext uri="{FF2B5EF4-FFF2-40B4-BE49-F238E27FC236}">
                <a16:creationId xmlns:a16="http://schemas.microsoft.com/office/drawing/2014/main" id="{04DCA43D-2BA5-757E-307F-4B6C87A0D295}"/>
              </a:ext>
            </a:extLst>
          </p:cNvPr>
          <p:cNvPicPr>
            <a:picLocks noChangeAspect="1"/>
          </p:cNvPicPr>
          <p:nvPr/>
        </p:nvPicPr>
        <p:blipFill rotWithShape="1">
          <a:blip r:embed="rId7">
            <a:extLst>
              <a:ext uri="{28A0092B-C50C-407E-A947-70E740481C1C}">
                <a14:useLocalDpi xmlns:a14="http://schemas.microsoft.com/office/drawing/2010/main" val="0"/>
              </a:ext>
            </a:extLst>
          </a:blip>
          <a:srcRect l="39072" t="13446" r="34900" b="-22169"/>
          <a:stretch/>
        </p:blipFill>
        <p:spPr>
          <a:xfrm>
            <a:off x="2547762" y="6575526"/>
            <a:ext cx="1598183" cy="800276"/>
          </a:xfrm>
          <a:prstGeom prst="rect">
            <a:avLst/>
          </a:prstGeom>
        </p:spPr>
      </p:pic>
    </p:spTree>
    <p:extLst>
      <p:ext uri="{BB962C8B-B14F-4D97-AF65-F5344CB8AC3E}">
        <p14:creationId xmlns:p14="http://schemas.microsoft.com/office/powerpoint/2010/main" val="260256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a:extLst>
              <a:ext uri="{FF2B5EF4-FFF2-40B4-BE49-F238E27FC236}">
                <a16:creationId xmlns:a16="http://schemas.microsoft.com/office/drawing/2014/main" id="{1CFAB698-77E9-CD76-7DDE-1E540320E92C}"/>
              </a:ext>
            </a:extLst>
          </p:cNvPr>
          <p:cNvPicPr>
            <a:picLocks noChangeAspect="1"/>
          </p:cNvPicPr>
          <p:nvPr/>
        </p:nvPicPr>
        <p:blipFill rotWithShape="1">
          <a:blip r:embed="rId3">
            <a:extLst>
              <a:ext uri="{28A0092B-C50C-407E-A947-70E740481C1C}">
                <a14:useLocalDpi xmlns:a14="http://schemas.microsoft.com/office/drawing/2010/main" val="0"/>
              </a:ext>
            </a:extLst>
          </a:blip>
          <a:srcRect l="58865" t="-3849" b="-1"/>
          <a:stretch/>
        </p:blipFill>
        <p:spPr>
          <a:xfrm>
            <a:off x="1975179" y="8511750"/>
            <a:ext cx="1033335" cy="392298"/>
          </a:xfrm>
          <a:prstGeom prst="rect">
            <a:avLst/>
          </a:prstGeom>
        </p:spPr>
      </p:pic>
      <p:pic>
        <p:nvPicPr>
          <p:cNvPr id="60" name="図 59">
            <a:extLst>
              <a:ext uri="{FF2B5EF4-FFF2-40B4-BE49-F238E27FC236}">
                <a16:creationId xmlns:a16="http://schemas.microsoft.com/office/drawing/2014/main" id="{B774A3F9-D50B-73CE-A93E-47668F9B5096}"/>
              </a:ext>
            </a:extLst>
          </p:cNvPr>
          <p:cNvPicPr>
            <a:picLocks noChangeAspect="1"/>
          </p:cNvPicPr>
          <p:nvPr/>
        </p:nvPicPr>
        <p:blipFill rotWithShape="1">
          <a:blip r:embed="rId4">
            <a:extLst>
              <a:ext uri="{28A0092B-C50C-407E-A947-70E740481C1C}">
                <a14:useLocalDpi xmlns:a14="http://schemas.microsoft.com/office/drawing/2010/main" val="0"/>
              </a:ext>
            </a:extLst>
          </a:blip>
          <a:srcRect l="6451" t="21321" r="54092" b="37450"/>
          <a:stretch/>
        </p:blipFill>
        <p:spPr>
          <a:xfrm>
            <a:off x="435925" y="8553272"/>
            <a:ext cx="1371019" cy="309253"/>
          </a:xfrm>
          <a:prstGeom prst="rect">
            <a:avLst/>
          </a:prstGeom>
        </p:spPr>
      </p:pic>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b="75781"/>
          <a:stretch/>
        </p:blipFill>
        <p:spPr>
          <a:xfrm>
            <a:off x="280215" y="1711540"/>
            <a:ext cx="4208021" cy="768695"/>
          </a:xfrm>
          <a:prstGeom prst="rect">
            <a:avLst/>
          </a:prstGeom>
          <a:ln>
            <a:noFill/>
          </a:ln>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sp>
        <p:nvSpPr>
          <p:cNvPr id="34" name="正方形/長方形 33"/>
          <p:cNvSpPr/>
          <p:nvPr/>
        </p:nvSpPr>
        <p:spPr>
          <a:xfrm>
            <a:off x="194400" y="1086739"/>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4664074" y="1723075"/>
            <a:ext cx="2124075" cy="211671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保護者等を削除する場合、チェックします。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正しい保護者等情報入力欄にチェックしていることを確認し、「入力内容確認</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一時保存</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」ボタンをクリックします。</a:t>
            </a: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36220" y="758712"/>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保護者等を</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削除</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する場合の手順は以下のとおりです。</a:t>
            </a:r>
          </a:p>
        </p:txBody>
      </p:sp>
      <p:sp>
        <p:nvSpPr>
          <p:cNvPr id="12" name="正方形/長方形 11"/>
          <p:cNvSpPr/>
          <p:nvPr/>
        </p:nvSpPr>
        <p:spPr>
          <a:xfrm>
            <a:off x="4652457" y="4263239"/>
            <a:ext cx="2124000" cy="1464461"/>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削除対象ではない保護者等の情報を変更したい場合はチェックします。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変更方法の詳細は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4820504" y="1585236"/>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sp>
        <p:nvSpPr>
          <p:cNvPr id="19" name="角丸四角形 18"/>
          <p:cNvSpPr/>
          <p:nvPr/>
        </p:nvSpPr>
        <p:spPr>
          <a:xfrm>
            <a:off x="4820504" y="4138922"/>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grpSp>
        <p:nvGrpSpPr>
          <p:cNvPr id="63" name="グループ化 62"/>
          <p:cNvGrpSpPr/>
          <p:nvPr/>
        </p:nvGrpSpPr>
        <p:grpSpPr>
          <a:xfrm>
            <a:off x="4707498" y="4467848"/>
            <a:ext cx="198178" cy="281733"/>
            <a:chOff x="1417887" y="6988436"/>
            <a:chExt cx="198178" cy="281733"/>
          </a:xfrm>
        </p:grpSpPr>
        <p:sp>
          <p:nvSpPr>
            <p:cNvPr id="64" name="円/楕円 63"/>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5"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32" name="グループ化 31"/>
          <p:cNvGrpSpPr/>
          <p:nvPr/>
        </p:nvGrpSpPr>
        <p:grpSpPr>
          <a:xfrm>
            <a:off x="4694798" y="2564307"/>
            <a:ext cx="198178" cy="281733"/>
            <a:chOff x="4707498" y="2767507"/>
            <a:chExt cx="198178" cy="281733"/>
          </a:xfrm>
        </p:grpSpPr>
        <p:sp>
          <p:nvSpPr>
            <p:cNvPr id="33" name="円/楕円 32"/>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5"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40" name="グループ化 39"/>
          <p:cNvGrpSpPr/>
          <p:nvPr/>
        </p:nvGrpSpPr>
        <p:grpSpPr>
          <a:xfrm>
            <a:off x="4694798" y="1935057"/>
            <a:ext cx="198178" cy="281733"/>
            <a:chOff x="4707498" y="1706457"/>
            <a:chExt cx="198178" cy="281733"/>
          </a:xfrm>
        </p:grpSpPr>
        <p:sp>
          <p:nvSpPr>
            <p:cNvPr id="41" name="円/楕円 40"/>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2"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48" name="テキスト ボックス 47"/>
          <p:cNvSpPr txBox="1"/>
          <p:nvPr/>
        </p:nvSpPr>
        <p:spPr>
          <a:xfrm>
            <a:off x="5866908" y="3709046"/>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20</a:t>
            </a:r>
            <a:r>
              <a:rPr lang="ja-JP" altLang="en-US" sz="1200" dirty="0">
                <a:solidFill>
                  <a:srgbClr val="000000"/>
                </a:solidFill>
              </a:rPr>
              <a:t>ページへ</a:t>
            </a:r>
            <a:endParaRPr kumimoji="1" lang="ja-JP" altLang="en-US" sz="1200" dirty="0">
              <a:solidFill>
                <a:srgbClr val="000000"/>
              </a:solidFill>
            </a:endParaRPr>
          </a:p>
        </p:txBody>
      </p:sp>
      <p:sp>
        <p:nvSpPr>
          <p:cNvPr id="47" name="正方形/長方形 46"/>
          <p:cNvSpPr/>
          <p:nvPr/>
        </p:nvSpPr>
        <p:spPr>
          <a:xfrm>
            <a:off x="1983795" y="8511750"/>
            <a:ext cx="1016101" cy="39229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37" name="グループ化 36"/>
          <p:cNvGrpSpPr/>
          <p:nvPr/>
        </p:nvGrpSpPr>
        <p:grpSpPr>
          <a:xfrm>
            <a:off x="1850308" y="8310677"/>
            <a:ext cx="198178" cy="281733"/>
            <a:chOff x="4707498" y="2767507"/>
            <a:chExt cx="198178" cy="281733"/>
          </a:xfrm>
        </p:grpSpPr>
        <p:sp>
          <p:nvSpPr>
            <p:cNvPr id="38" name="円/楕円 3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9"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pic>
        <p:nvPicPr>
          <p:cNvPr id="49" name="図 48"/>
          <p:cNvPicPr>
            <a:picLocks noChangeAspect="1"/>
          </p:cNvPicPr>
          <p:nvPr/>
        </p:nvPicPr>
        <p:blipFill rotWithShape="1">
          <a:blip r:embed="rId5">
            <a:extLst>
              <a:ext uri="{28A0092B-C50C-407E-A947-70E740481C1C}">
                <a14:useLocalDpi xmlns:a14="http://schemas.microsoft.com/office/drawing/2010/main" val="0"/>
              </a:ext>
            </a:extLst>
          </a:blip>
          <a:srcRect t="27240"/>
          <a:stretch/>
        </p:blipFill>
        <p:spPr>
          <a:xfrm>
            <a:off x="236220" y="2772890"/>
            <a:ext cx="4208021" cy="2309389"/>
          </a:xfrm>
          <a:prstGeom prst="rect">
            <a:avLst/>
          </a:prstGeom>
          <a:ln>
            <a:noFill/>
          </a:ln>
        </p:spPr>
      </p:pic>
      <p:pic>
        <p:nvPicPr>
          <p:cNvPr id="50" name="図 49"/>
          <p:cNvPicPr>
            <a:picLocks noChangeAspect="1"/>
          </p:cNvPicPr>
          <p:nvPr/>
        </p:nvPicPr>
        <p:blipFill>
          <a:blip r:embed="rId6"/>
          <a:stretch>
            <a:fillRect/>
          </a:stretch>
        </p:blipFill>
        <p:spPr>
          <a:xfrm>
            <a:off x="508909" y="2475221"/>
            <a:ext cx="1875316" cy="297669"/>
          </a:xfrm>
          <a:prstGeom prst="rect">
            <a:avLst/>
          </a:prstGeom>
        </p:spPr>
      </p:pic>
      <p:pic>
        <p:nvPicPr>
          <p:cNvPr id="54" name="図 53"/>
          <p:cNvPicPr>
            <a:picLocks noChangeAspect="1"/>
          </p:cNvPicPr>
          <p:nvPr/>
        </p:nvPicPr>
        <p:blipFill>
          <a:blip r:embed="rId6"/>
          <a:stretch>
            <a:fillRect/>
          </a:stretch>
        </p:blipFill>
        <p:spPr>
          <a:xfrm>
            <a:off x="2454752" y="2486867"/>
            <a:ext cx="1875316" cy="297669"/>
          </a:xfrm>
          <a:prstGeom prst="rect">
            <a:avLst/>
          </a:prstGeom>
        </p:spPr>
      </p:pic>
      <p:pic>
        <p:nvPicPr>
          <p:cNvPr id="2" name="図 1"/>
          <p:cNvPicPr>
            <a:picLocks noChangeAspect="1"/>
          </p:cNvPicPr>
          <p:nvPr/>
        </p:nvPicPr>
        <p:blipFill rotWithShape="1">
          <a:blip r:embed="rId7">
            <a:extLst>
              <a:ext uri="{28A0092B-C50C-407E-A947-70E740481C1C}">
                <a14:useLocalDpi xmlns:a14="http://schemas.microsoft.com/office/drawing/2010/main" val="0"/>
              </a:ext>
            </a:extLst>
          </a:blip>
          <a:srcRect l="24585" t="46898" r="25567" b="37751"/>
          <a:stretch/>
        </p:blipFill>
        <p:spPr>
          <a:xfrm>
            <a:off x="367129" y="4675177"/>
            <a:ext cx="3908596" cy="3319049"/>
          </a:xfrm>
          <a:prstGeom prst="rect">
            <a:avLst/>
          </a:prstGeom>
        </p:spPr>
      </p:pic>
      <p:sp>
        <p:nvSpPr>
          <p:cNvPr id="46" name="フローチャート: せん孔テープ 45"/>
          <p:cNvSpPr/>
          <p:nvPr/>
        </p:nvSpPr>
        <p:spPr>
          <a:xfrm>
            <a:off x="123606" y="4578659"/>
            <a:ext cx="4395643" cy="236709"/>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pic>
        <p:nvPicPr>
          <p:cNvPr id="4" name="図 3"/>
          <p:cNvPicPr>
            <a:picLocks noChangeAspect="1"/>
          </p:cNvPicPr>
          <p:nvPr/>
        </p:nvPicPr>
        <p:blipFill>
          <a:blip r:embed="rId8"/>
          <a:stretch>
            <a:fillRect/>
          </a:stretch>
        </p:blipFill>
        <p:spPr>
          <a:xfrm>
            <a:off x="435925" y="7981532"/>
            <a:ext cx="3894143" cy="368283"/>
          </a:xfrm>
          <a:prstGeom prst="rect">
            <a:avLst/>
          </a:prstGeom>
        </p:spPr>
      </p:pic>
      <p:sp>
        <p:nvSpPr>
          <p:cNvPr id="56" name="正方形/長方形 55"/>
          <p:cNvSpPr/>
          <p:nvPr/>
        </p:nvSpPr>
        <p:spPr>
          <a:xfrm>
            <a:off x="2425221" y="2786531"/>
            <a:ext cx="1786935" cy="27667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57" name="グループ化 56"/>
          <p:cNvGrpSpPr/>
          <p:nvPr/>
        </p:nvGrpSpPr>
        <p:grpSpPr>
          <a:xfrm>
            <a:off x="2242682" y="2630690"/>
            <a:ext cx="198178" cy="281733"/>
            <a:chOff x="1417887" y="6988436"/>
            <a:chExt cx="198178" cy="281733"/>
          </a:xfrm>
        </p:grpSpPr>
        <p:sp>
          <p:nvSpPr>
            <p:cNvPr id="58" name="円/楕円 51"/>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9"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61" name="正方形/長方形 60"/>
          <p:cNvSpPr/>
          <p:nvPr/>
        </p:nvSpPr>
        <p:spPr>
          <a:xfrm>
            <a:off x="508909" y="3746088"/>
            <a:ext cx="1312058" cy="20291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62" name="グループ化 61"/>
          <p:cNvGrpSpPr/>
          <p:nvPr/>
        </p:nvGrpSpPr>
        <p:grpSpPr>
          <a:xfrm>
            <a:off x="310731" y="3453433"/>
            <a:ext cx="198178" cy="281733"/>
            <a:chOff x="4707498" y="1706457"/>
            <a:chExt cx="198178" cy="281733"/>
          </a:xfrm>
        </p:grpSpPr>
        <p:sp>
          <p:nvSpPr>
            <p:cNvPr id="66" name="円/楕円 4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Tree>
    <p:extLst>
      <p:ext uri="{BB962C8B-B14F-4D97-AF65-F5344CB8AC3E}">
        <p14:creationId xmlns:p14="http://schemas.microsoft.com/office/powerpoint/2010/main" val="299595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6220" y="4935046"/>
            <a:ext cx="4060102" cy="1663753"/>
          </a:xfrm>
          <a:prstGeom prst="rect">
            <a:avLst/>
          </a:prstGeom>
        </p:spPr>
      </p:pic>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b="-802"/>
          <a:stretch/>
        </p:blipFill>
        <p:spPr>
          <a:xfrm>
            <a:off x="188096" y="1728664"/>
            <a:ext cx="4408770" cy="2912458"/>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sp>
        <p:nvSpPr>
          <p:cNvPr id="34" name="正方形/長方形 33"/>
          <p:cNvSpPr/>
          <p:nvPr/>
        </p:nvSpPr>
        <p:spPr>
          <a:xfrm>
            <a:off x="194400" y="1145274"/>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323743" y="2210770"/>
            <a:ext cx="3829904" cy="452471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5" name="正方形/長方形 24"/>
          <p:cNvSpPr/>
          <p:nvPr/>
        </p:nvSpPr>
        <p:spPr>
          <a:xfrm>
            <a:off x="236220" y="758712"/>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保護者等の連絡先や課税地等の</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情報を変更</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する場合の手順は以下のとおりです。</a:t>
            </a:r>
          </a:p>
        </p:txBody>
      </p:sp>
      <p:grpSp>
        <p:nvGrpSpPr>
          <p:cNvPr id="71" name="グループ化 70"/>
          <p:cNvGrpSpPr/>
          <p:nvPr/>
        </p:nvGrpSpPr>
        <p:grpSpPr>
          <a:xfrm>
            <a:off x="236220" y="4935046"/>
            <a:ext cx="198178" cy="281733"/>
            <a:chOff x="4704480" y="2843662"/>
            <a:chExt cx="198178" cy="281733"/>
          </a:xfrm>
        </p:grpSpPr>
        <p:sp>
          <p:nvSpPr>
            <p:cNvPr id="72" name="円/楕円 71"/>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3"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56" name="グループ化 55"/>
          <p:cNvGrpSpPr/>
          <p:nvPr/>
        </p:nvGrpSpPr>
        <p:grpSpPr>
          <a:xfrm>
            <a:off x="293800" y="1956489"/>
            <a:ext cx="198178" cy="281733"/>
            <a:chOff x="4707498" y="1706457"/>
            <a:chExt cx="198178" cy="281733"/>
          </a:xfrm>
        </p:grpSpPr>
        <p:sp>
          <p:nvSpPr>
            <p:cNvPr id="57" name="円/楕円 5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68" name="正方形/長方形 67"/>
          <p:cNvSpPr/>
          <p:nvPr/>
        </p:nvSpPr>
        <p:spPr>
          <a:xfrm>
            <a:off x="4501144" y="3350719"/>
            <a:ext cx="2243538" cy="2193550"/>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097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漢字姓名欄及び、かな姓名欄は全半角、アルファベット、半角スペース、ー</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長音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の入力が可能です。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審査完了時等にメールでの連絡を希望する場合、入力してください。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4518000" y="1739912"/>
            <a:ext cx="2227898" cy="108419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以前登録した情報が表示されているので、変更する情報を入力します。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a:xfrm>
            <a:off x="4666805" y="1634772"/>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sp>
        <p:nvSpPr>
          <p:cNvPr id="80" name="角丸四角形 79"/>
          <p:cNvSpPr/>
          <p:nvPr/>
        </p:nvSpPr>
        <p:spPr>
          <a:xfrm>
            <a:off x="4625886" y="3216254"/>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grpSp>
        <p:nvGrpSpPr>
          <p:cNvPr id="81" name="グループ化 80"/>
          <p:cNvGrpSpPr/>
          <p:nvPr/>
        </p:nvGrpSpPr>
        <p:grpSpPr>
          <a:xfrm>
            <a:off x="4523296" y="3538610"/>
            <a:ext cx="198178" cy="281733"/>
            <a:chOff x="4704480" y="2843662"/>
            <a:chExt cx="198178" cy="281733"/>
          </a:xfrm>
        </p:grpSpPr>
        <p:sp>
          <p:nvSpPr>
            <p:cNvPr id="82" name="円/楕円 72"/>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4"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86" name="グループ化 85"/>
          <p:cNvGrpSpPr/>
          <p:nvPr/>
        </p:nvGrpSpPr>
        <p:grpSpPr>
          <a:xfrm>
            <a:off x="4567716" y="1953952"/>
            <a:ext cx="198178" cy="281733"/>
            <a:chOff x="4707498" y="1706457"/>
            <a:chExt cx="198178" cy="281733"/>
          </a:xfrm>
        </p:grpSpPr>
        <p:sp>
          <p:nvSpPr>
            <p:cNvPr id="87" name="円/楕円 7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8" name="正方形/長方形 37"/>
          <p:cNvSpPr/>
          <p:nvPr/>
        </p:nvSpPr>
        <p:spPr>
          <a:xfrm>
            <a:off x="462035" y="6201691"/>
            <a:ext cx="816781" cy="35947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39" name="グループ化 38"/>
          <p:cNvGrpSpPr/>
          <p:nvPr/>
        </p:nvGrpSpPr>
        <p:grpSpPr>
          <a:xfrm>
            <a:off x="263857" y="6034713"/>
            <a:ext cx="198178" cy="281733"/>
            <a:chOff x="1417887" y="6988436"/>
            <a:chExt cx="198178" cy="281733"/>
          </a:xfrm>
        </p:grpSpPr>
        <p:sp>
          <p:nvSpPr>
            <p:cNvPr id="40" name="円/楕円 107"/>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p>
          </p:txBody>
        </p:sp>
      </p:grpSp>
      <p:grpSp>
        <p:nvGrpSpPr>
          <p:cNvPr id="46" name="グループ化 45"/>
          <p:cNvGrpSpPr/>
          <p:nvPr/>
        </p:nvGrpSpPr>
        <p:grpSpPr>
          <a:xfrm>
            <a:off x="4540921" y="4617580"/>
            <a:ext cx="198178" cy="281733"/>
            <a:chOff x="1417887" y="6988436"/>
            <a:chExt cx="198178" cy="281733"/>
          </a:xfrm>
        </p:grpSpPr>
        <p:sp>
          <p:nvSpPr>
            <p:cNvPr id="47" name="円/楕円 107"/>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8"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p>
          </p:txBody>
        </p:sp>
      </p:grpSp>
      <p:sp>
        <p:nvSpPr>
          <p:cNvPr id="51" name="テキスト ボックス 50"/>
          <p:cNvSpPr txBox="1"/>
          <p:nvPr/>
        </p:nvSpPr>
        <p:spPr>
          <a:xfrm>
            <a:off x="5892308" y="2681571"/>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13</a:t>
            </a:r>
            <a:r>
              <a:rPr lang="ja-JP" altLang="en-US" sz="1200" dirty="0">
                <a:solidFill>
                  <a:srgbClr val="000000"/>
                </a:solidFill>
              </a:rPr>
              <a:t>ページへ</a:t>
            </a:r>
            <a:endParaRPr kumimoji="1" lang="ja-JP" altLang="en-US" sz="1200" dirty="0">
              <a:solidFill>
                <a:srgbClr val="000000"/>
              </a:solidFill>
            </a:endParaRPr>
          </a:p>
        </p:txBody>
      </p:sp>
      <p:pic>
        <p:nvPicPr>
          <p:cNvPr id="33" name="図 32"/>
          <p:cNvPicPr>
            <a:picLocks noChangeAspect="1"/>
          </p:cNvPicPr>
          <p:nvPr/>
        </p:nvPicPr>
        <p:blipFill>
          <a:blip r:embed="rId5"/>
          <a:stretch>
            <a:fillRect/>
          </a:stretch>
        </p:blipFill>
        <p:spPr>
          <a:xfrm>
            <a:off x="434520" y="4638390"/>
            <a:ext cx="1800680" cy="285822"/>
          </a:xfrm>
          <a:prstGeom prst="rect">
            <a:avLst/>
          </a:prstGeom>
        </p:spPr>
      </p:pic>
      <p:pic>
        <p:nvPicPr>
          <p:cNvPr id="35" name="図 34"/>
          <p:cNvPicPr>
            <a:picLocks noChangeAspect="1"/>
          </p:cNvPicPr>
          <p:nvPr/>
        </p:nvPicPr>
        <p:blipFill>
          <a:blip r:embed="rId5"/>
          <a:stretch>
            <a:fillRect/>
          </a:stretch>
        </p:blipFill>
        <p:spPr>
          <a:xfrm>
            <a:off x="2288758" y="4632485"/>
            <a:ext cx="1737323" cy="275765"/>
          </a:xfrm>
          <a:prstGeom prst="rect">
            <a:avLst/>
          </a:prstGeom>
        </p:spPr>
      </p:pic>
      <p:sp>
        <p:nvSpPr>
          <p:cNvPr id="36" name="正方形/長方形 35"/>
          <p:cNvSpPr/>
          <p:nvPr/>
        </p:nvSpPr>
        <p:spPr>
          <a:xfrm>
            <a:off x="473009" y="5087111"/>
            <a:ext cx="3553072" cy="73003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Tree>
    <p:extLst>
      <p:ext uri="{BB962C8B-B14F-4D97-AF65-F5344CB8AC3E}">
        <p14:creationId xmlns:p14="http://schemas.microsoft.com/office/powerpoint/2010/main" val="258384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15507" y="7571812"/>
            <a:ext cx="4434545" cy="410606"/>
          </a:xfrm>
          <a:prstGeom prst="rect">
            <a:avLst/>
          </a:prstGeom>
        </p:spPr>
      </p:pic>
      <p:pic>
        <p:nvPicPr>
          <p:cNvPr id="71" name="図 7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4407" y="3341994"/>
            <a:ext cx="4239966" cy="3783875"/>
          </a:xfrm>
          <a:prstGeom prst="rect">
            <a:avLst/>
          </a:prstGeom>
        </p:spPr>
      </p:pic>
      <p:pic>
        <p:nvPicPr>
          <p:cNvPr id="79" name="図 78"/>
          <p:cNvPicPr>
            <a:picLocks noChangeAspect="1"/>
          </p:cNvPicPr>
          <p:nvPr/>
        </p:nvPicPr>
        <p:blipFill rotWithShape="1">
          <a:blip r:embed="rId4">
            <a:extLst>
              <a:ext uri="{28A0092B-C50C-407E-A947-70E740481C1C}">
                <a14:useLocalDpi xmlns:a14="http://schemas.microsoft.com/office/drawing/2010/main" val="0"/>
              </a:ext>
            </a:extLst>
          </a:blip>
          <a:srcRect t="33697" b="14950"/>
          <a:stretch/>
        </p:blipFill>
        <p:spPr>
          <a:xfrm>
            <a:off x="137706" y="5634990"/>
            <a:ext cx="4239966" cy="1943175"/>
          </a:xfrm>
          <a:prstGeom prst="rect">
            <a:avLst/>
          </a:prstGeom>
        </p:spPr>
      </p:pic>
      <p:pic>
        <p:nvPicPr>
          <p:cNvPr id="74" name="図 7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27140" y="1811451"/>
            <a:ext cx="4141470" cy="1530543"/>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sp>
        <p:nvSpPr>
          <p:cNvPr id="34" name="正方形/長方形 33"/>
          <p:cNvSpPr/>
          <p:nvPr/>
        </p:nvSpPr>
        <p:spPr>
          <a:xfrm>
            <a:off x="194400" y="1117773"/>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36220" y="758712"/>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保護者等の連絡先や課税地等の</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情報を変更</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する場合の手順は以下のとおりです。</a:t>
            </a:r>
          </a:p>
        </p:txBody>
      </p:sp>
      <p:sp>
        <p:nvSpPr>
          <p:cNvPr id="116" name="正方形/長方形 115"/>
          <p:cNvSpPr/>
          <p:nvPr/>
        </p:nvSpPr>
        <p:spPr>
          <a:xfrm>
            <a:off x="345447" y="7247444"/>
            <a:ext cx="3818492" cy="157734"/>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6" name="正方形/長方形 35">
            <a:extLst>
              <a:ext uri="{FF2B5EF4-FFF2-40B4-BE49-F238E27FC236}">
                <a16:creationId xmlns:a16="http://schemas.microsoft.com/office/drawing/2014/main" id="{8653DD49-7E04-4242-96FA-7EFF55F018EC}"/>
              </a:ext>
            </a:extLst>
          </p:cNvPr>
          <p:cNvSpPr/>
          <p:nvPr/>
        </p:nvSpPr>
        <p:spPr>
          <a:xfrm>
            <a:off x="4436523" y="5885681"/>
            <a:ext cx="2345212" cy="3886969"/>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8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個人番号カードの使用に必要な機器等が確認できます。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生活扶助を受けている場合、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p>
          <a:p>
            <a:pPr marL="182563" indent="-1588"/>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課税地は</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その年の</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日現在</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月分の申請届出の場合には、その前年の</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日現在</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の住民票の届出住所となります。</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588"/>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保護者等が海外に住んでおり、住民税が課されていない場合にチェックします。この場合、課税地の選択は不要です。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「個人番号カードを使用して自己情報を提出する」以外で、税の更正があった場合は、保護者等情報は変更せず「入力内容確認」ボタンをクリックしてください。</a:t>
            </a:r>
          </a:p>
          <a:p>
            <a:pPr marL="182563" indent="-1588"/>
            <a:endParaRPr lang="en-US" altLang="ja-JP" sz="1200"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E34156B9-D06F-4CEB-8F63-BCFE3C286DAE}"/>
              </a:ext>
            </a:extLst>
          </p:cNvPr>
          <p:cNvSpPr/>
          <p:nvPr/>
        </p:nvSpPr>
        <p:spPr>
          <a:xfrm>
            <a:off x="4431595" y="1665116"/>
            <a:ext cx="2349964" cy="4000140"/>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000"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必要な変更を行います。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」を選択した場合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「入力内容を保存して収入状況の取得へ進む」をクリックします。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「個人番号を入力する」を選択した上で、「</a:t>
            </a:r>
            <a:r>
              <a:rPr lang="ja-JP" altLang="en-US" sz="12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今まで個人番号を提出していない又は提出済個人番号に変更がある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」にチェックした場合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上記以外</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「入力内容確認</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一時保存</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4">
            <a:extLst>
              <a:ext uri="{FF2B5EF4-FFF2-40B4-BE49-F238E27FC236}">
                <a16:creationId xmlns:a16="http://schemas.microsoft.com/office/drawing/2014/main" id="{AC8FC988-6E52-4899-973F-56664D690D79}"/>
              </a:ext>
            </a:extLst>
          </p:cNvPr>
          <p:cNvSpPr/>
          <p:nvPr/>
        </p:nvSpPr>
        <p:spPr>
          <a:xfrm>
            <a:off x="4657230" y="1526888"/>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grpSp>
        <p:nvGrpSpPr>
          <p:cNvPr id="39" name="グループ化 38">
            <a:extLst>
              <a:ext uri="{FF2B5EF4-FFF2-40B4-BE49-F238E27FC236}">
                <a16:creationId xmlns:a16="http://schemas.microsoft.com/office/drawing/2014/main" id="{647D905D-385D-4ADA-8E09-87A115A40168}"/>
              </a:ext>
            </a:extLst>
          </p:cNvPr>
          <p:cNvGrpSpPr/>
          <p:nvPr/>
        </p:nvGrpSpPr>
        <p:grpSpPr>
          <a:xfrm>
            <a:off x="4480894" y="6464924"/>
            <a:ext cx="198178" cy="281733"/>
            <a:chOff x="1417887" y="7452032"/>
            <a:chExt cx="198178" cy="281733"/>
          </a:xfrm>
        </p:grpSpPr>
        <p:sp>
          <p:nvSpPr>
            <p:cNvPr id="40" name="円/楕円 122">
              <a:extLst>
                <a:ext uri="{FF2B5EF4-FFF2-40B4-BE49-F238E27FC236}">
                  <a16:creationId xmlns:a16="http://schemas.microsoft.com/office/drawing/2014/main" id="{12987E08-45DF-440F-AD15-C595090297F9}"/>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a:extLst>
                <a:ext uri="{FF2B5EF4-FFF2-40B4-BE49-F238E27FC236}">
                  <a16:creationId xmlns:a16="http://schemas.microsoft.com/office/drawing/2014/main" id="{2471A2EF-ACCD-464A-A5AC-C70F78D83D32}"/>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42" name="角丸四角形 88">
            <a:extLst>
              <a:ext uri="{FF2B5EF4-FFF2-40B4-BE49-F238E27FC236}">
                <a16:creationId xmlns:a16="http://schemas.microsoft.com/office/drawing/2014/main" id="{D74CAEF2-C536-46D9-85EA-0A3DFC7094E8}"/>
              </a:ext>
            </a:extLst>
          </p:cNvPr>
          <p:cNvSpPr/>
          <p:nvPr/>
        </p:nvSpPr>
        <p:spPr>
          <a:xfrm>
            <a:off x="4692896" y="5751711"/>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grpSp>
        <p:nvGrpSpPr>
          <p:cNvPr id="43" name="グループ化 42">
            <a:extLst>
              <a:ext uri="{FF2B5EF4-FFF2-40B4-BE49-F238E27FC236}">
                <a16:creationId xmlns:a16="http://schemas.microsoft.com/office/drawing/2014/main" id="{E994DF40-ECB0-41CA-82A0-BCBFD0ADE52A}"/>
              </a:ext>
            </a:extLst>
          </p:cNvPr>
          <p:cNvGrpSpPr/>
          <p:nvPr/>
        </p:nvGrpSpPr>
        <p:grpSpPr>
          <a:xfrm>
            <a:off x="4480894" y="6004337"/>
            <a:ext cx="198178" cy="281733"/>
            <a:chOff x="4704480" y="2843662"/>
            <a:chExt cx="198178" cy="281733"/>
          </a:xfrm>
        </p:grpSpPr>
        <p:sp>
          <p:nvSpPr>
            <p:cNvPr id="44" name="円/楕円 72">
              <a:extLst>
                <a:ext uri="{FF2B5EF4-FFF2-40B4-BE49-F238E27FC236}">
                  <a16:creationId xmlns:a16="http://schemas.microsoft.com/office/drawing/2014/main" id="{748D4ED0-BF5F-45E9-A767-7CABF641A4A2}"/>
                </a:ext>
              </a:extLst>
            </p:cNvPr>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a:extLst>
                <a:ext uri="{FF2B5EF4-FFF2-40B4-BE49-F238E27FC236}">
                  <a16:creationId xmlns:a16="http://schemas.microsoft.com/office/drawing/2014/main" id="{0316758A-9318-4CBF-9988-46A24A689BD4}"/>
                </a:ext>
              </a:extLst>
            </p:cNvPr>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46" name="右矢印 135">
            <a:extLst>
              <a:ext uri="{FF2B5EF4-FFF2-40B4-BE49-F238E27FC236}">
                <a16:creationId xmlns:a16="http://schemas.microsoft.com/office/drawing/2014/main" id="{73A6E816-C78E-49B7-8D33-3EF51B4CCBF9}"/>
              </a:ext>
            </a:extLst>
          </p:cNvPr>
          <p:cNvSpPr/>
          <p:nvPr/>
        </p:nvSpPr>
        <p:spPr>
          <a:xfrm>
            <a:off x="4804859" y="3189324"/>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右矢印 136">
            <a:extLst>
              <a:ext uri="{FF2B5EF4-FFF2-40B4-BE49-F238E27FC236}">
                <a16:creationId xmlns:a16="http://schemas.microsoft.com/office/drawing/2014/main" id="{AA32644D-71A3-43F2-B5FD-4D7471B44CCD}"/>
              </a:ext>
            </a:extLst>
          </p:cNvPr>
          <p:cNvSpPr/>
          <p:nvPr/>
        </p:nvSpPr>
        <p:spPr>
          <a:xfrm>
            <a:off x="4804859" y="4452707"/>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8" name="グループ化 47">
            <a:extLst>
              <a:ext uri="{FF2B5EF4-FFF2-40B4-BE49-F238E27FC236}">
                <a16:creationId xmlns:a16="http://schemas.microsoft.com/office/drawing/2014/main" id="{26F4568F-5066-4EAF-84B3-68C33EB59931}"/>
              </a:ext>
            </a:extLst>
          </p:cNvPr>
          <p:cNvGrpSpPr/>
          <p:nvPr/>
        </p:nvGrpSpPr>
        <p:grpSpPr>
          <a:xfrm>
            <a:off x="4466547" y="1798444"/>
            <a:ext cx="198178" cy="281733"/>
            <a:chOff x="4707498" y="1706457"/>
            <a:chExt cx="198178" cy="281733"/>
          </a:xfrm>
        </p:grpSpPr>
        <p:sp>
          <p:nvSpPr>
            <p:cNvPr id="49" name="円/楕円 76">
              <a:extLst>
                <a:ext uri="{FF2B5EF4-FFF2-40B4-BE49-F238E27FC236}">
                  <a16:creationId xmlns:a16="http://schemas.microsoft.com/office/drawing/2014/main" id="{3C03BF1D-AC0C-4286-AE9C-88D7BC72AA3B}"/>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0" name="コンテンツ プレースホルダー 2">
              <a:extLst>
                <a:ext uri="{FF2B5EF4-FFF2-40B4-BE49-F238E27FC236}">
                  <a16:creationId xmlns:a16="http://schemas.microsoft.com/office/drawing/2014/main" id="{2101FFD9-E9B1-469B-BF80-19EE3B27879A}"/>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1" name="右矢印 37">
            <a:extLst>
              <a:ext uri="{FF2B5EF4-FFF2-40B4-BE49-F238E27FC236}">
                <a16:creationId xmlns:a16="http://schemas.microsoft.com/office/drawing/2014/main" id="{A002FCA4-C526-4850-9BDF-451C51064E41}"/>
              </a:ext>
            </a:extLst>
          </p:cNvPr>
          <p:cNvSpPr/>
          <p:nvPr/>
        </p:nvSpPr>
        <p:spPr>
          <a:xfrm>
            <a:off x="4804859" y="5370382"/>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2" name="グループ化 51">
            <a:extLst>
              <a:ext uri="{FF2B5EF4-FFF2-40B4-BE49-F238E27FC236}">
                <a16:creationId xmlns:a16="http://schemas.microsoft.com/office/drawing/2014/main" id="{614EC9F6-D2D4-4297-BA50-ED3A0553C13D}"/>
              </a:ext>
            </a:extLst>
          </p:cNvPr>
          <p:cNvGrpSpPr/>
          <p:nvPr/>
        </p:nvGrpSpPr>
        <p:grpSpPr>
          <a:xfrm>
            <a:off x="4488166" y="6941800"/>
            <a:ext cx="198178" cy="281733"/>
            <a:chOff x="1417887" y="7452032"/>
            <a:chExt cx="198178" cy="281733"/>
          </a:xfrm>
        </p:grpSpPr>
        <p:sp>
          <p:nvSpPr>
            <p:cNvPr id="53" name="円/楕円 122">
              <a:extLst>
                <a:ext uri="{FF2B5EF4-FFF2-40B4-BE49-F238E27FC236}">
                  <a16:creationId xmlns:a16="http://schemas.microsoft.com/office/drawing/2014/main" id="{126AD01A-206E-44D8-A78A-D72D6FFE79FA}"/>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4" name="コンテンツ プレースホルダー 2">
              <a:extLst>
                <a:ext uri="{FF2B5EF4-FFF2-40B4-BE49-F238E27FC236}">
                  <a16:creationId xmlns:a16="http://schemas.microsoft.com/office/drawing/2014/main" id="{E778937D-6FB0-4A80-B94C-8C2EB3C3FA94}"/>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55" name="グループ化 54">
            <a:extLst>
              <a:ext uri="{FF2B5EF4-FFF2-40B4-BE49-F238E27FC236}">
                <a16:creationId xmlns:a16="http://schemas.microsoft.com/office/drawing/2014/main" id="{8FAFD4B4-A173-4592-9BD2-C5057BABAF2E}"/>
              </a:ext>
            </a:extLst>
          </p:cNvPr>
          <p:cNvGrpSpPr/>
          <p:nvPr/>
        </p:nvGrpSpPr>
        <p:grpSpPr>
          <a:xfrm>
            <a:off x="4474763" y="2125781"/>
            <a:ext cx="198178" cy="281733"/>
            <a:chOff x="4707498" y="1706457"/>
            <a:chExt cx="198178" cy="281733"/>
          </a:xfrm>
        </p:grpSpPr>
        <p:sp>
          <p:nvSpPr>
            <p:cNvPr id="56" name="円/楕円 76">
              <a:extLst>
                <a:ext uri="{FF2B5EF4-FFF2-40B4-BE49-F238E27FC236}">
                  <a16:creationId xmlns:a16="http://schemas.microsoft.com/office/drawing/2014/main" id="{CD45A246-C46B-4FCB-B593-12BAF19E3DAA}"/>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7" name="コンテンツ プレースホルダー 2">
              <a:extLst>
                <a:ext uri="{FF2B5EF4-FFF2-40B4-BE49-F238E27FC236}">
                  <a16:creationId xmlns:a16="http://schemas.microsoft.com/office/drawing/2014/main" id="{F9E586EF-872B-4AEB-B250-2EAC9669F59D}"/>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sp>
        <p:nvSpPr>
          <p:cNvPr id="64" name="正方形/長方形 63">
            <a:extLst>
              <a:ext uri="{FF2B5EF4-FFF2-40B4-BE49-F238E27FC236}">
                <a16:creationId xmlns:a16="http://schemas.microsoft.com/office/drawing/2014/main" id="{903FDB01-FAEB-4540-A868-0B01021E4E96}"/>
              </a:ext>
            </a:extLst>
          </p:cNvPr>
          <p:cNvSpPr/>
          <p:nvPr/>
        </p:nvSpPr>
        <p:spPr>
          <a:xfrm>
            <a:off x="356512" y="2546834"/>
            <a:ext cx="3784443" cy="287819"/>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65" name="グループ化 64">
            <a:extLst>
              <a:ext uri="{FF2B5EF4-FFF2-40B4-BE49-F238E27FC236}">
                <a16:creationId xmlns:a16="http://schemas.microsoft.com/office/drawing/2014/main" id="{546AACA2-F822-475C-9A50-A5CF85C6BD23}"/>
              </a:ext>
            </a:extLst>
          </p:cNvPr>
          <p:cNvGrpSpPr/>
          <p:nvPr/>
        </p:nvGrpSpPr>
        <p:grpSpPr>
          <a:xfrm>
            <a:off x="60173" y="2540484"/>
            <a:ext cx="198178" cy="281733"/>
            <a:chOff x="1408362" y="8261657"/>
            <a:chExt cx="198178" cy="281733"/>
          </a:xfrm>
        </p:grpSpPr>
        <p:sp>
          <p:nvSpPr>
            <p:cNvPr id="66" name="円/楕円 116">
              <a:extLst>
                <a:ext uri="{FF2B5EF4-FFF2-40B4-BE49-F238E27FC236}">
                  <a16:creationId xmlns:a16="http://schemas.microsoft.com/office/drawing/2014/main" id="{208A5281-0EFD-4A67-B0DB-575092D406E1}"/>
                </a:ext>
              </a:extLst>
            </p:cNvPr>
            <p:cNvSpPr/>
            <p:nvPr/>
          </p:nvSpPr>
          <p:spPr>
            <a:xfrm flipV="1">
              <a:off x="1408362" y="83129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7" name="コンテンツ プレースホルダー 2">
              <a:extLst>
                <a:ext uri="{FF2B5EF4-FFF2-40B4-BE49-F238E27FC236}">
                  <a16:creationId xmlns:a16="http://schemas.microsoft.com/office/drawing/2014/main" id="{09B880B2-030D-4C30-AC85-5A1D8624CA9F}"/>
                </a:ext>
              </a:extLst>
            </p:cNvPr>
            <p:cNvSpPr txBox="1">
              <a:spLocks/>
            </p:cNvSpPr>
            <p:nvPr/>
          </p:nvSpPr>
          <p:spPr>
            <a:xfrm>
              <a:off x="1461452" y="82616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62" name="テキスト ボックス 61"/>
          <p:cNvSpPr txBox="1"/>
          <p:nvPr/>
        </p:nvSpPr>
        <p:spPr>
          <a:xfrm>
            <a:off x="5038286" y="3123663"/>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14</a:t>
            </a:r>
            <a:r>
              <a:rPr lang="ja-JP" altLang="en-US" sz="1200" dirty="0">
                <a:solidFill>
                  <a:srgbClr val="000000"/>
                </a:solidFill>
              </a:rPr>
              <a:t>ページへ</a:t>
            </a:r>
            <a:endParaRPr kumimoji="1" lang="ja-JP" altLang="en-US" sz="1200" dirty="0">
              <a:solidFill>
                <a:srgbClr val="000000"/>
              </a:solidFill>
            </a:endParaRPr>
          </a:p>
        </p:txBody>
      </p:sp>
      <p:sp>
        <p:nvSpPr>
          <p:cNvPr id="63" name="テキスト ボックス 62"/>
          <p:cNvSpPr txBox="1"/>
          <p:nvPr/>
        </p:nvSpPr>
        <p:spPr>
          <a:xfrm>
            <a:off x="5038286" y="4389921"/>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19</a:t>
            </a:r>
            <a:r>
              <a:rPr lang="ja-JP" altLang="en-US" sz="1200" dirty="0">
                <a:solidFill>
                  <a:srgbClr val="000000"/>
                </a:solidFill>
              </a:rPr>
              <a:t>ページへ</a:t>
            </a:r>
            <a:endParaRPr kumimoji="1" lang="ja-JP" altLang="en-US" sz="1200" dirty="0">
              <a:solidFill>
                <a:srgbClr val="000000"/>
              </a:solidFill>
            </a:endParaRPr>
          </a:p>
        </p:txBody>
      </p:sp>
      <p:sp>
        <p:nvSpPr>
          <p:cNvPr id="68" name="テキスト ボックス 67"/>
          <p:cNvSpPr txBox="1"/>
          <p:nvPr/>
        </p:nvSpPr>
        <p:spPr>
          <a:xfrm>
            <a:off x="5038286" y="5298940"/>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20</a:t>
            </a:r>
            <a:r>
              <a:rPr lang="ja-JP" altLang="en-US" sz="1200" dirty="0">
                <a:solidFill>
                  <a:srgbClr val="000000"/>
                </a:solidFill>
              </a:rPr>
              <a:t>ページへ</a:t>
            </a:r>
            <a:endParaRPr kumimoji="1" lang="ja-JP" altLang="en-US" sz="1200" dirty="0">
              <a:solidFill>
                <a:srgbClr val="000000"/>
              </a:solidFill>
            </a:endParaRPr>
          </a:p>
        </p:txBody>
      </p:sp>
      <p:grpSp>
        <p:nvGrpSpPr>
          <p:cNvPr id="117" name="グループ化 116"/>
          <p:cNvGrpSpPr/>
          <p:nvPr/>
        </p:nvGrpSpPr>
        <p:grpSpPr>
          <a:xfrm>
            <a:off x="76441" y="5571548"/>
            <a:ext cx="198178" cy="281733"/>
            <a:chOff x="1417887" y="7947914"/>
            <a:chExt cx="198178" cy="281733"/>
          </a:xfrm>
        </p:grpSpPr>
        <p:sp>
          <p:nvSpPr>
            <p:cNvPr id="118" name="円/楕円 113"/>
            <p:cNvSpPr/>
            <p:nvPr/>
          </p:nvSpPr>
          <p:spPr>
            <a:xfrm flipV="1">
              <a:off x="1417887" y="8008708"/>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119" name="コンテンツ プレースホルダー 2"/>
            <p:cNvSpPr txBox="1">
              <a:spLocks/>
            </p:cNvSpPr>
            <p:nvPr/>
          </p:nvSpPr>
          <p:spPr>
            <a:xfrm>
              <a:off x="1461452" y="7947914"/>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120" name="グループ化 119"/>
          <p:cNvGrpSpPr/>
          <p:nvPr/>
        </p:nvGrpSpPr>
        <p:grpSpPr>
          <a:xfrm>
            <a:off x="84033" y="7161784"/>
            <a:ext cx="198178" cy="265252"/>
            <a:chOff x="1408362" y="8248167"/>
            <a:chExt cx="198178" cy="281733"/>
          </a:xfrm>
        </p:grpSpPr>
        <p:sp>
          <p:nvSpPr>
            <p:cNvPr id="121" name="円/楕円 116"/>
            <p:cNvSpPr/>
            <p:nvPr/>
          </p:nvSpPr>
          <p:spPr>
            <a:xfrm flipV="1">
              <a:off x="1408362" y="83129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2" name="コンテンツ プレースホルダー 2"/>
            <p:cNvSpPr txBox="1">
              <a:spLocks/>
            </p:cNvSpPr>
            <p:nvPr/>
          </p:nvSpPr>
          <p:spPr>
            <a:xfrm>
              <a:off x="1448752" y="824816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pic>
        <p:nvPicPr>
          <p:cNvPr id="70" name="図 69"/>
          <p:cNvPicPr>
            <a:picLocks noChangeAspect="1"/>
          </p:cNvPicPr>
          <p:nvPr/>
        </p:nvPicPr>
        <p:blipFill rotWithShape="1">
          <a:blip r:embed="rId6">
            <a:extLst>
              <a:ext uri="{28A0092B-C50C-407E-A947-70E740481C1C}">
                <a14:useLocalDpi xmlns:a14="http://schemas.microsoft.com/office/drawing/2010/main" val="0"/>
              </a:ext>
            </a:extLst>
          </a:blip>
          <a:srcRect l="24585" t="48613" r="25567" b="46538"/>
          <a:stretch/>
        </p:blipFill>
        <p:spPr>
          <a:xfrm>
            <a:off x="289831" y="4600768"/>
            <a:ext cx="3887783" cy="1042845"/>
          </a:xfrm>
          <a:prstGeom prst="rect">
            <a:avLst/>
          </a:prstGeom>
        </p:spPr>
      </p:pic>
      <p:sp>
        <p:nvSpPr>
          <p:cNvPr id="115" name="正方形/長方形 114"/>
          <p:cNvSpPr/>
          <p:nvPr/>
        </p:nvSpPr>
        <p:spPr>
          <a:xfrm>
            <a:off x="340683" y="5649316"/>
            <a:ext cx="3823256" cy="155831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8" name="正方形/長方形 57">
            <a:extLst>
              <a:ext uri="{FF2B5EF4-FFF2-40B4-BE49-F238E27FC236}">
                <a16:creationId xmlns:a16="http://schemas.microsoft.com/office/drawing/2014/main" id="{DBE70AC0-FBF4-4693-8555-79AE36D2FDC2}"/>
              </a:ext>
            </a:extLst>
          </p:cNvPr>
          <p:cNvSpPr/>
          <p:nvPr/>
        </p:nvSpPr>
        <p:spPr>
          <a:xfrm>
            <a:off x="277235" y="1762262"/>
            <a:ext cx="3964678" cy="569562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59" name="グループ化 58">
            <a:extLst>
              <a:ext uri="{FF2B5EF4-FFF2-40B4-BE49-F238E27FC236}">
                <a16:creationId xmlns:a16="http://schemas.microsoft.com/office/drawing/2014/main" id="{B52FF603-C037-4B0F-87CE-35224CBD33C6}"/>
              </a:ext>
            </a:extLst>
          </p:cNvPr>
          <p:cNvGrpSpPr/>
          <p:nvPr/>
        </p:nvGrpSpPr>
        <p:grpSpPr>
          <a:xfrm>
            <a:off x="115640" y="1702415"/>
            <a:ext cx="198178" cy="281733"/>
            <a:chOff x="4707498" y="1706457"/>
            <a:chExt cx="198178" cy="281733"/>
          </a:xfrm>
        </p:grpSpPr>
        <p:sp>
          <p:nvSpPr>
            <p:cNvPr id="60" name="円/楕円 80">
              <a:extLst>
                <a:ext uri="{FF2B5EF4-FFF2-40B4-BE49-F238E27FC236}">
                  <a16:creationId xmlns:a16="http://schemas.microsoft.com/office/drawing/2014/main" id="{5D63383A-BF29-42D7-A245-5830A538CA0D}"/>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1" name="コンテンツ プレースホルダー 2">
              <a:extLst>
                <a:ext uri="{FF2B5EF4-FFF2-40B4-BE49-F238E27FC236}">
                  <a16:creationId xmlns:a16="http://schemas.microsoft.com/office/drawing/2014/main" id="{E20CF28B-FF84-47A1-83C5-ED7A5A36ECE6}"/>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2" name="グループ化 71"/>
          <p:cNvGrpSpPr/>
          <p:nvPr/>
        </p:nvGrpSpPr>
        <p:grpSpPr>
          <a:xfrm>
            <a:off x="76441" y="4457123"/>
            <a:ext cx="198178" cy="281733"/>
            <a:chOff x="1417887" y="7947914"/>
            <a:chExt cx="198178" cy="281733"/>
          </a:xfrm>
        </p:grpSpPr>
        <p:sp>
          <p:nvSpPr>
            <p:cNvPr id="73" name="円/楕円 113"/>
            <p:cNvSpPr/>
            <p:nvPr/>
          </p:nvSpPr>
          <p:spPr>
            <a:xfrm flipV="1">
              <a:off x="1417887" y="8008708"/>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80" name="コンテンツ プレースホルダー 2"/>
            <p:cNvSpPr txBox="1">
              <a:spLocks/>
            </p:cNvSpPr>
            <p:nvPr/>
          </p:nvSpPr>
          <p:spPr>
            <a:xfrm>
              <a:off x="1461452" y="7947914"/>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81" name="正方形/長方形 80"/>
          <p:cNvSpPr/>
          <p:nvPr/>
        </p:nvSpPr>
        <p:spPr>
          <a:xfrm>
            <a:off x="340683" y="4595064"/>
            <a:ext cx="3823256" cy="993317"/>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82" name="グループ化 81"/>
          <p:cNvGrpSpPr/>
          <p:nvPr/>
        </p:nvGrpSpPr>
        <p:grpSpPr>
          <a:xfrm>
            <a:off x="4479288" y="7882319"/>
            <a:ext cx="198178" cy="265252"/>
            <a:chOff x="1408362" y="8248167"/>
            <a:chExt cx="198178" cy="281733"/>
          </a:xfrm>
        </p:grpSpPr>
        <p:sp>
          <p:nvSpPr>
            <p:cNvPr id="83" name="円/楕円 116"/>
            <p:cNvSpPr/>
            <p:nvPr/>
          </p:nvSpPr>
          <p:spPr>
            <a:xfrm flipV="1">
              <a:off x="1408362" y="83129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4" name="コンテンツ プレースホルダー 2"/>
            <p:cNvSpPr txBox="1">
              <a:spLocks/>
            </p:cNvSpPr>
            <p:nvPr/>
          </p:nvSpPr>
          <p:spPr>
            <a:xfrm>
              <a:off x="1448752" y="824816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pic>
        <p:nvPicPr>
          <p:cNvPr id="85" name="図 84">
            <a:extLst>
              <a:ext uri="{FF2B5EF4-FFF2-40B4-BE49-F238E27FC236}">
                <a16:creationId xmlns:a16="http://schemas.microsoft.com/office/drawing/2014/main" id="{FF11886F-340E-D447-6A9C-D43D973998F6}"/>
              </a:ext>
            </a:extLst>
          </p:cNvPr>
          <p:cNvPicPr>
            <a:picLocks noChangeAspect="1"/>
          </p:cNvPicPr>
          <p:nvPr/>
        </p:nvPicPr>
        <p:blipFill rotWithShape="1">
          <a:blip r:embed="rId7">
            <a:extLst>
              <a:ext uri="{28A0092B-C50C-407E-A947-70E740481C1C}">
                <a14:useLocalDpi xmlns:a14="http://schemas.microsoft.com/office/drawing/2010/main" val="0"/>
              </a:ext>
            </a:extLst>
          </a:blip>
          <a:srcRect l="39072" t="13446" r="34900" b="-22169"/>
          <a:stretch/>
        </p:blipFill>
        <p:spPr>
          <a:xfrm>
            <a:off x="1751037" y="8081432"/>
            <a:ext cx="1071322" cy="536455"/>
          </a:xfrm>
          <a:prstGeom prst="rect">
            <a:avLst/>
          </a:prstGeom>
        </p:spPr>
      </p:pic>
      <p:sp>
        <p:nvSpPr>
          <p:cNvPr id="75" name="正方形/長方形 74"/>
          <p:cNvSpPr/>
          <p:nvPr/>
        </p:nvSpPr>
        <p:spPr>
          <a:xfrm>
            <a:off x="1792056" y="8081432"/>
            <a:ext cx="1011638" cy="40146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76" name="グループ化 75"/>
          <p:cNvGrpSpPr/>
          <p:nvPr/>
        </p:nvGrpSpPr>
        <p:grpSpPr>
          <a:xfrm>
            <a:off x="1651390" y="7961881"/>
            <a:ext cx="198178" cy="281733"/>
            <a:chOff x="4707498" y="1706457"/>
            <a:chExt cx="198178" cy="281733"/>
          </a:xfrm>
        </p:grpSpPr>
        <p:sp>
          <p:nvSpPr>
            <p:cNvPr id="77" name="円/楕円 80"/>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endParaRPr lang="en-US" altLang="ja-JP" sz="1400" dirty="0">
                <a:solidFill>
                  <a:schemeClr val="bg1"/>
                </a:solidFill>
              </a:endParaRPr>
            </a:p>
          </p:txBody>
        </p:sp>
      </p:grpSp>
      <p:pic>
        <p:nvPicPr>
          <p:cNvPr id="3" name="図 2"/>
          <p:cNvPicPr>
            <a:picLocks noChangeAspect="1"/>
          </p:cNvPicPr>
          <p:nvPr/>
        </p:nvPicPr>
        <p:blipFill>
          <a:blip r:embed="rId8"/>
          <a:stretch>
            <a:fillRect/>
          </a:stretch>
        </p:blipFill>
        <p:spPr>
          <a:xfrm>
            <a:off x="283875" y="8096341"/>
            <a:ext cx="1233647" cy="270801"/>
          </a:xfrm>
          <a:prstGeom prst="rect">
            <a:avLst/>
          </a:prstGeom>
        </p:spPr>
      </p:pic>
    </p:spTree>
    <p:extLst>
      <p:ext uri="{BB962C8B-B14F-4D97-AF65-F5344CB8AC3E}">
        <p14:creationId xmlns:p14="http://schemas.microsoft.com/office/powerpoint/2010/main" val="405469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3354" y="1749958"/>
            <a:ext cx="4651999" cy="2223079"/>
          </a:xfrm>
          <a:prstGeom prst="rect">
            <a:avLst/>
          </a:prstGeom>
        </p:spPr>
      </p:pic>
      <p:pic>
        <p:nvPicPr>
          <p:cNvPr id="8" name="図 7"/>
          <p:cNvPicPr>
            <a:picLocks noChangeAspect="1"/>
          </p:cNvPicPr>
          <p:nvPr/>
        </p:nvPicPr>
        <p:blipFill rotWithShape="1">
          <a:blip r:embed="rId4">
            <a:extLst>
              <a:ext uri="{28A0092B-C50C-407E-A947-70E740481C1C}">
                <a14:useLocalDpi xmlns:a14="http://schemas.microsoft.com/office/drawing/2010/main" val="0"/>
              </a:ext>
            </a:extLst>
          </a:blip>
          <a:srcRect t="71935"/>
          <a:stretch/>
        </p:blipFill>
        <p:spPr>
          <a:xfrm>
            <a:off x="317534" y="8982479"/>
            <a:ext cx="4088920" cy="550311"/>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sp>
        <p:nvSpPr>
          <p:cNvPr id="34" name="正方形/長方形 33"/>
          <p:cNvSpPr/>
          <p:nvPr/>
        </p:nvSpPr>
        <p:spPr>
          <a:xfrm>
            <a:off x="194400" y="11448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(1/9) </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17999" y="1764000"/>
            <a:ext cx="2228400" cy="2106760"/>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届出日をカレンダーから選択します。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個人番号カードをスマートフォン又は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カードリーダライタにかざし、「個人番号カード事前チェック」ボタンをクリックします。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849536" y="3127399"/>
            <a:ext cx="2831659" cy="26951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角丸四角形 28"/>
          <p:cNvSpPr/>
          <p:nvPr/>
        </p:nvSpPr>
        <p:spPr>
          <a:xfrm>
            <a:off x="4675848" y="1659600"/>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1" name="グループ化 60"/>
          <p:cNvGrpSpPr/>
          <p:nvPr/>
        </p:nvGrpSpPr>
        <p:grpSpPr>
          <a:xfrm>
            <a:off x="4560685" y="2593590"/>
            <a:ext cx="198178" cy="281733"/>
            <a:chOff x="4707498" y="2767507"/>
            <a:chExt cx="198178" cy="281733"/>
          </a:xfrm>
        </p:grpSpPr>
        <p:sp>
          <p:nvSpPr>
            <p:cNvPr id="62"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2" name="グループ化 71"/>
          <p:cNvGrpSpPr/>
          <p:nvPr/>
        </p:nvGrpSpPr>
        <p:grpSpPr>
          <a:xfrm>
            <a:off x="622253" y="3030055"/>
            <a:ext cx="209880" cy="281733"/>
            <a:chOff x="4707498" y="1706457"/>
            <a:chExt cx="198178" cy="281733"/>
          </a:xfrm>
        </p:grpSpPr>
        <p:sp>
          <p:nvSpPr>
            <p:cNvPr id="73"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5" name="グループ化 74"/>
          <p:cNvGrpSpPr/>
          <p:nvPr/>
        </p:nvGrpSpPr>
        <p:grpSpPr>
          <a:xfrm>
            <a:off x="4560685" y="1921772"/>
            <a:ext cx="209880" cy="281733"/>
            <a:chOff x="4707498" y="1706457"/>
            <a:chExt cx="198178" cy="281733"/>
          </a:xfrm>
        </p:grpSpPr>
        <p:sp>
          <p:nvSpPr>
            <p:cNvPr id="76"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71" name="正方形/長方形 70"/>
          <p:cNvSpPr/>
          <p:nvPr/>
        </p:nvSpPr>
        <p:spPr>
          <a:xfrm>
            <a:off x="179344" y="852223"/>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spcBef>
                <a:spcPts val="600"/>
              </a:spcBef>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場合の手順は以下のとおりです。</a:t>
            </a:r>
          </a:p>
        </p:txBody>
      </p:sp>
      <p:sp>
        <p:nvSpPr>
          <p:cNvPr id="70" name="テキスト ボックス 69"/>
          <p:cNvSpPr txBox="1"/>
          <p:nvPr/>
        </p:nvSpPr>
        <p:spPr>
          <a:xfrm>
            <a:off x="5892308" y="3747573"/>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15</a:t>
            </a:r>
            <a:r>
              <a:rPr lang="ja-JP" altLang="en-US" sz="1200" dirty="0">
                <a:solidFill>
                  <a:srgbClr val="000000"/>
                </a:solidFill>
              </a:rPr>
              <a:t>ページへ</a:t>
            </a:r>
            <a:endParaRPr kumimoji="1" lang="ja-JP" altLang="en-US" sz="1200" dirty="0">
              <a:solidFill>
                <a:srgbClr val="000000"/>
              </a:solidFill>
            </a:endParaRPr>
          </a:p>
        </p:txBody>
      </p:sp>
      <p:sp>
        <p:nvSpPr>
          <p:cNvPr id="35" name="正方形/長方形 34">
            <a:extLst>
              <a:ext uri="{FF2B5EF4-FFF2-40B4-BE49-F238E27FC236}">
                <a16:creationId xmlns:a16="http://schemas.microsoft.com/office/drawing/2014/main" id="{1151DAE6-D0AA-4012-98D4-84A3148DA214}"/>
              </a:ext>
            </a:extLst>
          </p:cNvPr>
          <p:cNvSpPr/>
          <p:nvPr/>
        </p:nvSpPr>
        <p:spPr>
          <a:xfrm>
            <a:off x="544521" y="3061568"/>
            <a:ext cx="3646479" cy="778039"/>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6" name="グループ化 35">
            <a:extLst>
              <a:ext uri="{FF2B5EF4-FFF2-40B4-BE49-F238E27FC236}">
                <a16:creationId xmlns:a16="http://schemas.microsoft.com/office/drawing/2014/main" id="{090D083C-5F64-4B38-AF25-D0435401F9AB}"/>
              </a:ext>
            </a:extLst>
          </p:cNvPr>
          <p:cNvGrpSpPr/>
          <p:nvPr/>
        </p:nvGrpSpPr>
        <p:grpSpPr>
          <a:xfrm>
            <a:off x="273969" y="3010476"/>
            <a:ext cx="198178" cy="266042"/>
            <a:chOff x="1417887" y="6971628"/>
            <a:chExt cx="198178" cy="275780"/>
          </a:xfrm>
        </p:grpSpPr>
        <p:sp>
          <p:nvSpPr>
            <p:cNvPr id="37" name="円/楕円 114">
              <a:extLst>
                <a:ext uri="{FF2B5EF4-FFF2-40B4-BE49-F238E27FC236}">
                  <a16:creationId xmlns:a16="http://schemas.microsoft.com/office/drawing/2014/main" id="{14C6B37D-25E2-4DBE-A451-2467A83D6DAC}"/>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8" name="コンテンツ プレースホルダー 2">
              <a:extLst>
                <a:ext uri="{FF2B5EF4-FFF2-40B4-BE49-F238E27FC236}">
                  <a16:creationId xmlns:a16="http://schemas.microsoft.com/office/drawing/2014/main" id="{6C78CE5E-1E03-4E2A-A546-25A75BE2E6CB}"/>
                </a:ext>
              </a:extLst>
            </p:cNvPr>
            <p:cNvSpPr txBox="1">
              <a:spLocks/>
            </p:cNvSpPr>
            <p:nvPr/>
          </p:nvSpPr>
          <p:spPr>
            <a:xfrm>
              <a:off x="1461452" y="6971628"/>
              <a:ext cx="137497" cy="261224"/>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45" name="図 44"/>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9601" y="6266121"/>
            <a:ext cx="4492640" cy="2190561"/>
          </a:xfrm>
          <a:prstGeom prst="rect">
            <a:avLst/>
          </a:prstGeom>
        </p:spPr>
      </p:pic>
      <p:pic>
        <p:nvPicPr>
          <p:cNvPr id="48" name="図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0378" y="4205625"/>
            <a:ext cx="300036" cy="101829"/>
          </a:xfrm>
          <a:prstGeom prst="rect">
            <a:avLst/>
          </a:prstGeom>
        </p:spPr>
      </p:pic>
      <p:pic>
        <p:nvPicPr>
          <p:cNvPr id="49" name="図 48"/>
          <p:cNvPicPr>
            <a:picLocks noChangeAspect="1"/>
          </p:cNvPicPr>
          <p:nvPr/>
        </p:nvPicPr>
        <p:blipFill rotWithShape="1">
          <a:blip r:embed="rId7">
            <a:extLst>
              <a:ext uri="{28A0092B-C50C-407E-A947-70E740481C1C}">
                <a14:useLocalDpi xmlns:a14="http://schemas.microsoft.com/office/drawing/2010/main" val="0"/>
              </a:ext>
            </a:extLst>
          </a:blip>
          <a:srcRect l="22784" t="28015" r="21661" b="28545"/>
          <a:stretch/>
        </p:blipFill>
        <p:spPr>
          <a:xfrm>
            <a:off x="279601" y="3874071"/>
            <a:ext cx="4276640" cy="4416224"/>
          </a:xfrm>
          <a:prstGeom prst="rect">
            <a:avLst/>
          </a:prstGeom>
        </p:spPr>
      </p:pic>
      <p:pic>
        <p:nvPicPr>
          <p:cNvPr id="50" name="図 49"/>
          <p:cNvPicPr>
            <a:picLocks noChangeAspect="1"/>
          </p:cNvPicPr>
          <p:nvPr/>
        </p:nvPicPr>
        <p:blipFill rotWithShape="1">
          <a:blip r:embed="rId7">
            <a:extLst>
              <a:ext uri="{28A0092B-C50C-407E-A947-70E740481C1C}">
                <a14:useLocalDpi xmlns:a14="http://schemas.microsoft.com/office/drawing/2010/main" val="0"/>
              </a:ext>
            </a:extLst>
          </a:blip>
          <a:srcRect l="22784" t="58368" r="21661" b="8001"/>
          <a:stretch/>
        </p:blipFill>
        <p:spPr>
          <a:xfrm>
            <a:off x="279601" y="5672608"/>
            <a:ext cx="4276640" cy="3419069"/>
          </a:xfrm>
          <a:prstGeom prst="rect">
            <a:avLst/>
          </a:prstGeom>
        </p:spPr>
      </p:pic>
      <p:sp>
        <p:nvSpPr>
          <p:cNvPr id="51" name="フローチャート: せん孔テープ 50"/>
          <p:cNvSpPr/>
          <p:nvPr/>
        </p:nvSpPr>
        <p:spPr>
          <a:xfrm>
            <a:off x="317534" y="5596072"/>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正方形/長方形 45"/>
          <p:cNvSpPr/>
          <p:nvPr/>
        </p:nvSpPr>
        <p:spPr>
          <a:xfrm>
            <a:off x="515946" y="4343842"/>
            <a:ext cx="1814589" cy="3104581"/>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3" name="グループ化 82"/>
          <p:cNvGrpSpPr/>
          <p:nvPr/>
        </p:nvGrpSpPr>
        <p:grpSpPr>
          <a:xfrm>
            <a:off x="338734" y="4178400"/>
            <a:ext cx="198178" cy="252000"/>
            <a:chOff x="1417887" y="6991376"/>
            <a:chExt cx="198178" cy="261224"/>
          </a:xfrm>
        </p:grpSpPr>
        <p:sp>
          <p:nvSpPr>
            <p:cNvPr id="84"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5" name="コンテンツ プレースホルダー 2"/>
            <p:cNvSpPr txBox="1">
              <a:spLocks/>
            </p:cNvSpPr>
            <p:nvPr/>
          </p:nvSpPr>
          <p:spPr>
            <a:xfrm>
              <a:off x="1451927" y="6991376"/>
              <a:ext cx="137497" cy="261224"/>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52" name="正方形/長方形 51"/>
          <p:cNvSpPr/>
          <p:nvPr/>
        </p:nvSpPr>
        <p:spPr>
          <a:xfrm>
            <a:off x="637993" y="7614810"/>
            <a:ext cx="751860" cy="32954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4" name="グループ化 53"/>
          <p:cNvGrpSpPr/>
          <p:nvPr/>
        </p:nvGrpSpPr>
        <p:grpSpPr>
          <a:xfrm>
            <a:off x="437641" y="7418802"/>
            <a:ext cx="209880" cy="281733"/>
            <a:chOff x="4707498" y="1706457"/>
            <a:chExt cx="198178" cy="281733"/>
          </a:xfrm>
        </p:grpSpPr>
        <p:sp>
          <p:nvSpPr>
            <p:cNvPr id="55"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6"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41" name="正方形/長方形 40"/>
          <p:cNvSpPr/>
          <p:nvPr/>
        </p:nvSpPr>
        <p:spPr>
          <a:xfrm>
            <a:off x="4517999" y="4648367"/>
            <a:ext cx="2228400" cy="3143351"/>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支給再開申出の場合は、「申出日」と表示されます。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自己情報の取得が必要な保護者等が表示されます。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端末（パソコン、スマートフォン等）にマイナポータルアプリをインストールする必要があります。詳細が不明な場合は、「②新規申請編」マニュアルの</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4669649" y="4499232"/>
            <a:ext cx="700406" cy="31404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7" name="グループ化 46"/>
          <p:cNvGrpSpPr/>
          <p:nvPr/>
        </p:nvGrpSpPr>
        <p:grpSpPr>
          <a:xfrm>
            <a:off x="4551608" y="4837164"/>
            <a:ext cx="198178" cy="266042"/>
            <a:chOff x="1417887" y="6971628"/>
            <a:chExt cx="198178" cy="275780"/>
          </a:xfrm>
        </p:grpSpPr>
        <p:sp>
          <p:nvSpPr>
            <p:cNvPr id="78"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9" name="コンテンツ プレースホルダー 2"/>
            <p:cNvSpPr txBox="1">
              <a:spLocks/>
            </p:cNvSpPr>
            <p:nvPr/>
          </p:nvSpPr>
          <p:spPr>
            <a:xfrm>
              <a:off x="1461452" y="6971628"/>
              <a:ext cx="137497" cy="261224"/>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39" name="グループ化 38">
            <a:extLst>
              <a:ext uri="{FF2B5EF4-FFF2-40B4-BE49-F238E27FC236}">
                <a16:creationId xmlns:a16="http://schemas.microsoft.com/office/drawing/2014/main" id="{E1C98752-40FD-423A-A65A-8F433B6796EF}"/>
              </a:ext>
            </a:extLst>
          </p:cNvPr>
          <p:cNvGrpSpPr/>
          <p:nvPr/>
        </p:nvGrpSpPr>
        <p:grpSpPr>
          <a:xfrm>
            <a:off x="4551608" y="5494389"/>
            <a:ext cx="198178" cy="266042"/>
            <a:chOff x="1417887" y="6971628"/>
            <a:chExt cx="198178" cy="275780"/>
          </a:xfrm>
        </p:grpSpPr>
        <p:sp>
          <p:nvSpPr>
            <p:cNvPr id="40" name="円/楕円 114">
              <a:extLst>
                <a:ext uri="{FF2B5EF4-FFF2-40B4-BE49-F238E27FC236}">
                  <a16:creationId xmlns:a16="http://schemas.microsoft.com/office/drawing/2014/main" id="{AD9215A3-A35E-406F-AF31-FA3FC95F1083}"/>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3" name="コンテンツ プレースホルダー 2">
              <a:extLst>
                <a:ext uri="{FF2B5EF4-FFF2-40B4-BE49-F238E27FC236}">
                  <a16:creationId xmlns:a16="http://schemas.microsoft.com/office/drawing/2014/main" id="{1A6724D6-0EF2-4918-BF22-D34D75898652}"/>
                </a:ext>
              </a:extLst>
            </p:cNvPr>
            <p:cNvSpPr txBox="1">
              <a:spLocks/>
            </p:cNvSpPr>
            <p:nvPr/>
          </p:nvSpPr>
          <p:spPr>
            <a:xfrm>
              <a:off x="1461452" y="6971628"/>
              <a:ext cx="137497" cy="261224"/>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Tree>
    <p:extLst>
      <p:ext uri="{BB962C8B-B14F-4D97-AF65-F5344CB8AC3E}">
        <p14:creationId xmlns:p14="http://schemas.microsoft.com/office/powerpoint/2010/main" val="172151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sp>
        <p:nvSpPr>
          <p:cNvPr id="64" name="正方形/長方形 63"/>
          <p:cNvSpPr/>
          <p:nvPr/>
        </p:nvSpPr>
        <p:spPr>
          <a:xfrm>
            <a:off x="192754" y="11448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103" name="正方形/長方形 102"/>
          <p:cNvSpPr/>
          <p:nvPr/>
        </p:nvSpPr>
        <p:spPr>
          <a:xfrm>
            <a:off x="222526" y="5512276"/>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179344" y="852223"/>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spcBef>
                <a:spcPts val="600"/>
              </a:spcBef>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場合の手順は以下のとおりです。</a:t>
            </a:r>
          </a:p>
        </p:txBody>
      </p:sp>
      <p:pic>
        <p:nvPicPr>
          <p:cNvPr id="57" name="図 56">
            <a:extLst>
              <a:ext uri="{FF2B5EF4-FFF2-40B4-BE49-F238E27FC236}">
                <a16:creationId xmlns:a16="http://schemas.microsoft.com/office/drawing/2014/main" id="{F0E434AC-5BBF-49B1-AE7E-21528FA2D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84" y="6418037"/>
            <a:ext cx="3651629" cy="2905674"/>
          </a:xfrm>
          <a:prstGeom prst="rect">
            <a:avLst/>
          </a:prstGeom>
        </p:spPr>
      </p:pic>
      <p:sp>
        <p:nvSpPr>
          <p:cNvPr id="60" name="正方形/長方形 59">
            <a:extLst>
              <a:ext uri="{FF2B5EF4-FFF2-40B4-BE49-F238E27FC236}">
                <a16:creationId xmlns:a16="http://schemas.microsoft.com/office/drawing/2014/main" id="{7738DB26-E865-46D0-A845-48284E21FBD1}"/>
              </a:ext>
            </a:extLst>
          </p:cNvPr>
          <p:cNvSpPr/>
          <p:nvPr/>
        </p:nvSpPr>
        <p:spPr>
          <a:xfrm>
            <a:off x="1879954" y="7594373"/>
            <a:ext cx="386462" cy="13812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2" name="グループ化 71">
            <a:extLst>
              <a:ext uri="{FF2B5EF4-FFF2-40B4-BE49-F238E27FC236}">
                <a16:creationId xmlns:a16="http://schemas.microsoft.com/office/drawing/2014/main" id="{2B09ED98-E635-45BB-AA10-94763D26E2C4}"/>
              </a:ext>
            </a:extLst>
          </p:cNvPr>
          <p:cNvGrpSpPr/>
          <p:nvPr/>
        </p:nvGrpSpPr>
        <p:grpSpPr>
          <a:xfrm>
            <a:off x="2278745" y="7434296"/>
            <a:ext cx="209880" cy="281733"/>
            <a:chOff x="4707498" y="1706457"/>
            <a:chExt cx="198178" cy="281733"/>
          </a:xfrm>
        </p:grpSpPr>
        <p:sp>
          <p:nvSpPr>
            <p:cNvPr id="73" name="円/楕円 129">
              <a:extLst>
                <a:ext uri="{FF2B5EF4-FFF2-40B4-BE49-F238E27FC236}">
                  <a16:creationId xmlns:a16="http://schemas.microsoft.com/office/drawing/2014/main" id="{D0AAB76B-2B70-46F8-9277-45F6171F83EE}"/>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a:extLst>
                <a:ext uri="{FF2B5EF4-FFF2-40B4-BE49-F238E27FC236}">
                  <a16:creationId xmlns:a16="http://schemas.microsoft.com/office/drawing/2014/main" id="{91A6F22F-442F-446E-A26C-DE95275802AF}"/>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09" name="正方形/長方形 108">
            <a:extLst>
              <a:ext uri="{FF2B5EF4-FFF2-40B4-BE49-F238E27FC236}">
                <a16:creationId xmlns:a16="http://schemas.microsoft.com/office/drawing/2014/main" id="{FE0CBA20-591B-4BDC-87A1-2F6942CB67C3}"/>
              </a:ext>
            </a:extLst>
          </p:cNvPr>
          <p:cNvSpPr/>
          <p:nvPr/>
        </p:nvSpPr>
        <p:spPr>
          <a:xfrm>
            <a:off x="1686722" y="7827203"/>
            <a:ext cx="341567" cy="15294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10" name="グループ化 109">
            <a:extLst>
              <a:ext uri="{FF2B5EF4-FFF2-40B4-BE49-F238E27FC236}">
                <a16:creationId xmlns:a16="http://schemas.microsoft.com/office/drawing/2014/main" id="{2C301EF6-B758-40FB-8BF7-0408CCBDBB17}"/>
              </a:ext>
            </a:extLst>
          </p:cNvPr>
          <p:cNvGrpSpPr/>
          <p:nvPr/>
        </p:nvGrpSpPr>
        <p:grpSpPr>
          <a:xfrm>
            <a:off x="1433548" y="7777416"/>
            <a:ext cx="198178" cy="281733"/>
            <a:chOff x="4707498" y="2767507"/>
            <a:chExt cx="198178" cy="281733"/>
          </a:xfrm>
        </p:grpSpPr>
        <p:sp>
          <p:nvSpPr>
            <p:cNvPr id="111" name="円/楕円 61">
              <a:extLst>
                <a:ext uri="{FF2B5EF4-FFF2-40B4-BE49-F238E27FC236}">
                  <a16:creationId xmlns:a16="http://schemas.microsoft.com/office/drawing/2014/main" id="{26DBD96E-62B8-4CB0-B393-E56B283FC5DE}"/>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2" name="コンテンツ プレースホルダー 2">
              <a:extLst>
                <a:ext uri="{FF2B5EF4-FFF2-40B4-BE49-F238E27FC236}">
                  <a16:creationId xmlns:a16="http://schemas.microsoft.com/office/drawing/2014/main" id="{54B8F91D-787B-4D91-8E71-3EFD2309B701}"/>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113" name="正方形/長方形 112">
            <a:extLst>
              <a:ext uri="{FF2B5EF4-FFF2-40B4-BE49-F238E27FC236}">
                <a16:creationId xmlns:a16="http://schemas.microsoft.com/office/drawing/2014/main" id="{BA3D432B-BF15-4B27-8E02-706DD54D6D09}"/>
              </a:ext>
            </a:extLst>
          </p:cNvPr>
          <p:cNvSpPr/>
          <p:nvPr/>
        </p:nvSpPr>
        <p:spPr>
          <a:xfrm>
            <a:off x="1141256" y="7382113"/>
            <a:ext cx="1903873" cy="43124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14" name="グループ化 113">
            <a:extLst>
              <a:ext uri="{FF2B5EF4-FFF2-40B4-BE49-F238E27FC236}">
                <a16:creationId xmlns:a16="http://schemas.microsoft.com/office/drawing/2014/main" id="{A643B35F-BAF6-4572-A795-E759573AC740}"/>
              </a:ext>
            </a:extLst>
          </p:cNvPr>
          <p:cNvGrpSpPr/>
          <p:nvPr/>
        </p:nvGrpSpPr>
        <p:grpSpPr>
          <a:xfrm>
            <a:off x="943276" y="7094883"/>
            <a:ext cx="198178" cy="281733"/>
            <a:chOff x="1417887" y="6988436"/>
            <a:chExt cx="198178" cy="281733"/>
          </a:xfrm>
        </p:grpSpPr>
        <p:sp>
          <p:nvSpPr>
            <p:cNvPr id="115" name="円/楕円 99">
              <a:extLst>
                <a:ext uri="{FF2B5EF4-FFF2-40B4-BE49-F238E27FC236}">
                  <a16:creationId xmlns:a16="http://schemas.microsoft.com/office/drawing/2014/main" id="{C79DB183-000B-4689-BC57-8925EACD867D}"/>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6" name="コンテンツ プレースホルダー 2">
              <a:extLst>
                <a:ext uri="{FF2B5EF4-FFF2-40B4-BE49-F238E27FC236}">
                  <a16:creationId xmlns:a16="http://schemas.microsoft.com/office/drawing/2014/main" id="{C377012B-7F51-4098-8685-46A3E424E539}"/>
                </a:ext>
              </a:extLst>
            </p:cNvPr>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91" name="正方形/長方形 90"/>
          <p:cNvSpPr/>
          <p:nvPr/>
        </p:nvSpPr>
        <p:spPr>
          <a:xfrm>
            <a:off x="4468833" y="1745010"/>
            <a:ext cx="2274136" cy="2085712"/>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スマートフォンの場合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スマートフォンを直接、個人番号カードの上にかざします。（左側上図参照）</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カードリーダライタをパソコンに接続し、個人番号カードをかざして、「次へ」ボタンをクリックします。（左側下図参照）</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角丸四角形 91"/>
          <p:cNvSpPr/>
          <p:nvPr/>
        </p:nvSpPr>
        <p:spPr>
          <a:xfrm>
            <a:off x="4625264" y="162668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0" name="グループ化 119"/>
          <p:cNvGrpSpPr/>
          <p:nvPr/>
        </p:nvGrpSpPr>
        <p:grpSpPr>
          <a:xfrm>
            <a:off x="4507412" y="1849367"/>
            <a:ext cx="209880" cy="281733"/>
            <a:chOff x="4707498" y="1706457"/>
            <a:chExt cx="198178" cy="281733"/>
          </a:xfrm>
        </p:grpSpPr>
        <p:sp>
          <p:nvSpPr>
            <p:cNvPr id="121"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2"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23" name="正方形/長方形 122"/>
          <p:cNvSpPr/>
          <p:nvPr/>
        </p:nvSpPr>
        <p:spPr>
          <a:xfrm>
            <a:off x="4472470" y="4105193"/>
            <a:ext cx="2269178" cy="127893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936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うまく読み取れない場合は</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268288" indent="-920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一度スマートフォンを離し、再度近づけてください。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8288" indent="-92075">
              <a:buFont typeface="Arial" panose="020B0604020202020204" pitchFamily="34" charset="0"/>
              <a:buChar char="•"/>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カードリーダライタの接続を確認してください。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4630895" y="3946103"/>
            <a:ext cx="748280" cy="30873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正方形/長方形 140">
            <a:extLst>
              <a:ext uri="{FF2B5EF4-FFF2-40B4-BE49-F238E27FC236}">
                <a16:creationId xmlns:a16="http://schemas.microsoft.com/office/drawing/2014/main" id="{34202D15-4D40-4EA8-A4EB-6DB791D3804D}"/>
              </a:ext>
            </a:extLst>
          </p:cNvPr>
          <p:cNvSpPr/>
          <p:nvPr/>
        </p:nvSpPr>
        <p:spPr>
          <a:xfrm>
            <a:off x="4468834" y="6079706"/>
            <a:ext cx="2272814" cy="121483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個人番号カードの券面事項入力補助用パスワードを入力します。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OK</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」ボタンをクリックします。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正方形/長方形 141">
            <a:extLst>
              <a:ext uri="{FF2B5EF4-FFF2-40B4-BE49-F238E27FC236}">
                <a16:creationId xmlns:a16="http://schemas.microsoft.com/office/drawing/2014/main" id="{949B2FC5-0462-4F52-B438-02C45111AC78}"/>
              </a:ext>
            </a:extLst>
          </p:cNvPr>
          <p:cNvSpPr/>
          <p:nvPr/>
        </p:nvSpPr>
        <p:spPr>
          <a:xfrm>
            <a:off x="4468910" y="7533796"/>
            <a:ext cx="2272734" cy="2086454"/>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793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券面事項入力補助用パスワードは、個人番号カードを市区町村窓口で受け取った際に設定した、</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桁の数字です。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793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正しいパスワードを入力してもエラーが出る場合、入力した保護者等の生年月日に誤りがある可能性があります。「キャンセル」をクリックし、前画面に戻って生年月日を確認してください。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角丸四角形 28">
            <a:extLst>
              <a:ext uri="{FF2B5EF4-FFF2-40B4-BE49-F238E27FC236}">
                <a16:creationId xmlns:a16="http://schemas.microsoft.com/office/drawing/2014/main" id="{6EEE5755-AAEB-417D-B30F-0D2B81814BFF}"/>
              </a:ext>
            </a:extLst>
          </p:cNvPr>
          <p:cNvSpPr/>
          <p:nvPr/>
        </p:nvSpPr>
        <p:spPr>
          <a:xfrm>
            <a:off x="4691385" y="5951018"/>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角丸四角形 29">
            <a:extLst>
              <a:ext uri="{FF2B5EF4-FFF2-40B4-BE49-F238E27FC236}">
                <a16:creationId xmlns:a16="http://schemas.microsoft.com/office/drawing/2014/main" id="{B01EF1C9-53DD-4CE4-B8CD-7282A2A46279}"/>
              </a:ext>
            </a:extLst>
          </p:cNvPr>
          <p:cNvSpPr/>
          <p:nvPr/>
        </p:nvSpPr>
        <p:spPr>
          <a:xfrm>
            <a:off x="4693454" y="7409920"/>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5" name="グループ化 144">
            <a:extLst>
              <a:ext uri="{FF2B5EF4-FFF2-40B4-BE49-F238E27FC236}">
                <a16:creationId xmlns:a16="http://schemas.microsoft.com/office/drawing/2014/main" id="{5068F4A5-8FB5-4BF4-980F-7C5888F61B30}"/>
              </a:ext>
            </a:extLst>
          </p:cNvPr>
          <p:cNvGrpSpPr/>
          <p:nvPr/>
        </p:nvGrpSpPr>
        <p:grpSpPr>
          <a:xfrm>
            <a:off x="4527786" y="6850396"/>
            <a:ext cx="198178" cy="281733"/>
            <a:chOff x="4707498" y="2763585"/>
            <a:chExt cx="198178" cy="281733"/>
          </a:xfrm>
        </p:grpSpPr>
        <p:sp>
          <p:nvSpPr>
            <p:cNvPr id="146" name="円/楕円 61">
              <a:extLst>
                <a:ext uri="{FF2B5EF4-FFF2-40B4-BE49-F238E27FC236}">
                  <a16:creationId xmlns:a16="http://schemas.microsoft.com/office/drawing/2014/main" id="{48BF5549-F785-45D7-81FD-D35229A29C7F}"/>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47" name="コンテンツ プレースホルダー 2">
              <a:extLst>
                <a:ext uri="{FF2B5EF4-FFF2-40B4-BE49-F238E27FC236}">
                  <a16:creationId xmlns:a16="http://schemas.microsoft.com/office/drawing/2014/main" id="{214334D5-2EFC-49D5-AF11-D7F2B3BDDBA2}"/>
                </a:ext>
              </a:extLst>
            </p:cNvPr>
            <p:cNvSpPr txBox="1">
              <a:spLocks/>
            </p:cNvSpPr>
            <p:nvPr/>
          </p:nvSpPr>
          <p:spPr>
            <a:xfrm>
              <a:off x="4754062" y="276358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148" name="グループ化 147">
            <a:extLst>
              <a:ext uri="{FF2B5EF4-FFF2-40B4-BE49-F238E27FC236}">
                <a16:creationId xmlns:a16="http://schemas.microsoft.com/office/drawing/2014/main" id="{42B54762-6DC5-41D8-9A10-D923DE2E5025}"/>
              </a:ext>
            </a:extLst>
          </p:cNvPr>
          <p:cNvGrpSpPr/>
          <p:nvPr/>
        </p:nvGrpSpPr>
        <p:grpSpPr>
          <a:xfrm>
            <a:off x="4515848" y="6188036"/>
            <a:ext cx="209880" cy="281733"/>
            <a:chOff x="4707498" y="1706457"/>
            <a:chExt cx="198178" cy="281733"/>
          </a:xfrm>
        </p:grpSpPr>
        <p:sp>
          <p:nvSpPr>
            <p:cNvPr id="149" name="円/楕円 129">
              <a:extLst>
                <a:ext uri="{FF2B5EF4-FFF2-40B4-BE49-F238E27FC236}">
                  <a16:creationId xmlns:a16="http://schemas.microsoft.com/office/drawing/2014/main" id="{0BBB1BC2-7956-4CAE-AA99-1453AA9F31D7}"/>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50" name="コンテンツ プレースホルダー 2">
              <a:extLst>
                <a:ext uri="{FF2B5EF4-FFF2-40B4-BE49-F238E27FC236}">
                  <a16:creationId xmlns:a16="http://schemas.microsoft.com/office/drawing/2014/main" id="{539D682A-72EB-41EB-A3B1-537B5E72BD9E}"/>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grpSp>
        <p:nvGrpSpPr>
          <p:cNvPr id="151" name="グループ化 150">
            <a:extLst>
              <a:ext uri="{FF2B5EF4-FFF2-40B4-BE49-F238E27FC236}">
                <a16:creationId xmlns:a16="http://schemas.microsoft.com/office/drawing/2014/main" id="{0C44EF0B-2C49-4E72-9E97-3F91DA395B61}"/>
              </a:ext>
            </a:extLst>
          </p:cNvPr>
          <p:cNvGrpSpPr/>
          <p:nvPr/>
        </p:nvGrpSpPr>
        <p:grpSpPr>
          <a:xfrm>
            <a:off x="4497843" y="7604205"/>
            <a:ext cx="198178" cy="281733"/>
            <a:chOff x="1417887" y="6988436"/>
            <a:chExt cx="198178" cy="281733"/>
          </a:xfrm>
        </p:grpSpPr>
        <p:sp>
          <p:nvSpPr>
            <p:cNvPr id="152" name="円/楕円 99">
              <a:extLst>
                <a:ext uri="{FF2B5EF4-FFF2-40B4-BE49-F238E27FC236}">
                  <a16:creationId xmlns:a16="http://schemas.microsoft.com/office/drawing/2014/main" id="{A2194758-B1A2-4631-AAC7-77E2EC29E801}"/>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53" name="コンテンツ プレースホルダー 2">
              <a:extLst>
                <a:ext uri="{FF2B5EF4-FFF2-40B4-BE49-F238E27FC236}">
                  <a16:creationId xmlns:a16="http://schemas.microsoft.com/office/drawing/2014/main" id="{B5183C24-85B0-40C4-9D6D-1535012D3EB7}"/>
                </a:ext>
              </a:extLst>
            </p:cNvPr>
            <p:cNvSpPr txBox="1">
              <a:spLocks/>
            </p:cNvSpPr>
            <p:nvPr/>
          </p:nvSpPr>
          <p:spPr>
            <a:xfrm>
              <a:off x="1474899"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108" name="テキスト ボックス 107"/>
          <p:cNvSpPr txBox="1"/>
          <p:nvPr/>
        </p:nvSpPr>
        <p:spPr>
          <a:xfrm>
            <a:off x="5854208" y="7150308"/>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16</a:t>
            </a:r>
            <a:r>
              <a:rPr lang="ja-JP" altLang="en-US" sz="1200" dirty="0">
                <a:solidFill>
                  <a:srgbClr val="000000"/>
                </a:solidFill>
              </a:rPr>
              <a:t>ページへ</a:t>
            </a:r>
            <a:endParaRPr kumimoji="1" lang="ja-JP" altLang="en-US" sz="1200" dirty="0">
              <a:solidFill>
                <a:srgbClr val="000000"/>
              </a:solidFill>
            </a:endParaRPr>
          </a:p>
        </p:txBody>
      </p:sp>
      <p:pic>
        <p:nvPicPr>
          <p:cNvPr id="50" name="図 4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18380" y="3770181"/>
            <a:ext cx="3311086" cy="1615246"/>
          </a:xfrm>
          <a:prstGeom prst="rect">
            <a:avLst/>
          </a:prstGeom>
        </p:spPr>
      </p:pic>
      <p:sp>
        <p:nvSpPr>
          <p:cNvPr id="54" name="正方形/長方形 53"/>
          <p:cNvSpPr/>
          <p:nvPr/>
        </p:nvSpPr>
        <p:spPr>
          <a:xfrm>
            <a:off x="3621318" y="5231434"/>
            <a:ext cx="216598" cy="15269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55" name="図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333" y="1815497"/>
            <a:ext cx="1247110" cy="1704086"/>
          </a:xfrm>
          <a:prstGeom prst="rect">
            <a:avLst/>
          </a:prstGeom>
          <a:ln>
            <a:solidFill>
              <a:schemeClr val="tx1"/>
            </a:solidFill>
          </a:ln>
        </p:spPr>
      </p:pic>
      <p:pic>
        <p:nvPicPr>
          <p:cNvPr id="56" name="図 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0946" y="1808070"/>
            <a:ext cx="1269911" cy="1706324"/>
          </a:xfrm>
          <a:prstGeom prst="rect">
            <a:avLst/>
          </a:prstGeom>
          <a:ln>
            <a:solidFill>
              <a:schemeClr val="tx1"/>
            </a:solidFill>
          </a:ln>
        </p:spPr>
      </p:pic>
      <p:sp>
        <p:nvSpPr>
          <p:cNvPr id="58" name="正方形/長方形 57"/>
          <p:cNvSpPr/>
          <p:nvPr/>
        </p:nvSpPr>
        <p:spPr>
          <a:xfrm>
            <a:off x="223489" y="1618780"/>
            <a:ext cx="3698024" cy="381998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9" name="グループ化 58"/>
          <p:cNvGrpSpPr/>
          <p:nvPr/>
        </p:nvGrpSpPr>
        <p:grpSpPr>
          <a:xfrm>
            <a:off x="100583" y="2392323"/>
            <a:ext cx="209880" cy="281733"/>
            <a:chOff x="4707498" y="1706457"/>
            <a:chExt cx="198178" cy="281733"/>
          </a:xfrm>
        </p:grpSpPr>
        <p:sp>
          <p:nvSpPr>
            <p:cNvPr id="61"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2"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sp>
        <p:nvSpPr>
          <p:cNvPr id="63" name="正方形/長方形 62"/>
          <p:cNvSpPr/>
          <p:nvPr/>
        </p:nvSpPr>
        <p:spPr>
          <a:xfrm>
            <a:off x="264682" y="1679226"/>
            <a:ext cx="1234249" cy="265782"/>
          </a:xfrm>
          <a:prstGeom prst="rect">
            <a:avLst/>
          </a:prstGeom>
          <a:solidFill>
            <a:schemeClr val="bg1"/>
          </a:solidFill>
          <a:ln w="19050">
            <a:solidFill>
              <a:schemeClr val="tx1"/>
            </a:solidFill>
            <a:prstDash val="soli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スマートフォンの場合</a:t>
            </a:r>
          </a:p>
        </p:txBody>
      </p:sp>
      <p:sp>
        <p:nvSpPr>
          <p:cNvPr id="65" name="正方形/長方形 64"/>
          <p:cNvSpPr/>
          <p:nvPr/>
        </p:nvSpPr>
        <p:spPr>
          <a:xfrm>
            <a:off x="255157" y="3643124"/>
            <a:ext cx="1234249" cy="283307"/>
          </a:xfrm>
          <a:prstGeom prst="rect">
            <a:avLst/>
          </a:prstGeom>
          <a:solidFill>
            <a:schemeClr val="bg1"/>
          </a:solidFill>
          <a:ln w="19050">
            <a:solidFill>
              <a:schemeClr val="tx1"/>
            </a:solidFill>
            <a:prstDash val="soli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p>
        </p:txBody>
      </p:sp>
    </p:spTree>
    <p:extLst>
      <p:ext uri="{BB962C8B-B14F-4D97-AF65-F5344CB8AC3E}">
        <p14:creationId xmlns:p14="http://schemas.microsoft.com/office/powerpoint/2010/main" val="620406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sp>
        <p:nvSpPr>
          <p:cNvPr id="44" name="正方形/長方形 43"/>
          <p:cNvSpPr/>
          <p:nvPr/>
        </p:nvSpPr>
        <p:spPr>
          <a:xfrm>
            <a:off x="192754" y="11448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(4/9)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61" name="正方形/長方形 60"/>
          <p:cNvSpPr/>
          <p:nvPr/>
        </p:nvSpPr>
        <p:spPr>
          <a:xfrm>
            <a:off x="191037" y="6411235"/>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(5/9)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33" name="正方形/長方形 32"/>
          <p:cNvSpPr/>
          <p:nvPr/>
        </p:nvSpPr>
        <p:spPr>
          <a:xfrm>
            <a:off x="179344" y="852223"/>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spcBef>
                <a:spcPts val="600"/>
              </a:spcBef>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場合の手順は以下のとおりです。</a:t>
            </a:r>
          </a:p>
        </p:txBody>
      </p:sp>
      <p:sp>
        <p:nvSpPr>
          <p:cNvPr id="39" name="正方形/長方形 38">
            <a:extLst>
              <a:ext uri="{FF2B5EF4-FFF2-40B4-BE49-F238E27FC236}">
                <a16:creationId xmlns:a16="http://schemas.microsoft.com/office/drawing/2014/main" id="{0C45B996-D603-4796-BE6C-0121F7AD90D8}"/>
              </a:ext>
            </a:extLst>
          </p:cNvPr>
          <p:cNvSpPr/>
          <p:nvPr/>
        </p:nvSpPr>
        <p:spPr>
          <a:xfrm>
            <a:off x="4463239" y="1723457"/>
            <a:ext cx="2278409" cy="74133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「マイナポータルから自己情報を取得する」ボタンをクリックします。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43">
            <a:extLst>
              <a:ext uri="{FF2B5EF4-FFF2-40B4-BE49-F238E27FC236}">
                <a16:creationId xmlns:a16="http://schemas.microsoft.com/office/drawing/2014/main" id="{5DC9F877-AB50-4BBD-91D9-4810E3C8CECB}"/>
              </a:ext>
            </a:extLst>
          </p:cNvPr>
          <p:cNvSpPr/>
          <p:nvPr/>
        </p:nvSpPr>
        <p:spPr>
          <a:xfrm>
            <a:off x="4619670" y="1595613"/>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a:extLst>
              <a:ext uri="{FF2B5EF4-FFF2-40B4-BE49-F238E27FC236}">
                <a16:creationId xmlns:a16="http://schemas.microsoft.com/office/drawing/2014/main" id="{52F2BECE-18D4-45F2-8D3E-1E13AF050F50}"/>
              </a:ext>
            </a:extLst>
          </p:cNvPr>
          <p:cNvGrpSpPr/>
          <p:nvPr/>
        </p:nvGrpSpPr>
        <p:grpSpPr>
          <a:xfrm>
            <a:off x="4501283" y="1924877"/>
            <a:ext cx="209880" cy="281733"/>
            <a:chOff x="4707498" y="1706457"/>
            <a:chExt cx="198178" cy="281733"/>
          </a:xfrm>
        </p:grpSpPr>
        <p:sp>
          <p:nvSpPr>
            <p:cNvPr id="47" name="円/楕円 129">
              <a:extLst>
                <a:ext uri="{FF2B5EF4-FFF2-40B4-BE49-F238E27FC236}">
                  <a16:creationId xmlns:a16="http://schemas.microsoft.com/office/drawing/2014/main" id="{D795C36C-8CF7-4CBA-A3A7-CC5F644F6508}"/>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800">
                <a:solidFill>
                  <a:srgbClr val="FFFFFF"/>
                </a:solidFill>
              </a:endParaRPr>
            </a:p>
          </p:txBody>
        </p:sp>
        <p:sp>
          <p:nvSpPr>
            <p:cNvPr id="51" name="コンテンツ プレースホルダー 2">
              <a:extLst>
                <a:ext uri="{FF2B5EF4-FFF2-40B4-BE49-F238E27FC236}">
                  <a16:creationId xmlns:a16="http://schemas.microsoft.com/office/drawing/2014/main" id="{41DA2D08-C0E6-452C-B206-77941120641E}"/>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200" dirty="0">
                  <a:solidFill>
                    <a:schemeClr val="bg1"/>
                  </a:solidFill>
                </a:rPr>
                <a:t>1</a:t>
              </a:r>
            </a:p>
          </p:txBody>
        </p:sp>
      </p:grpSp>
      <p:sp>
        <p:nvSpPr>
          <p:cNvPr id="63" name="正方形/長方形 62">
            <a:extLst>
              <a:ext uri="{FF2B5EF4-FFF2-40B4-BE49-F238E27FC236}">
                <a16:creationId xmlns:a16="http://schemas.microsoft.com/office/drawing/2014/main" id="{CC6ACFE1-DDEF-4436-89F3-CF0A9F5BCF23}"/>
              </a:ext>
            </a:extLst>
          </p:cNvPr>
          <p:cNvSpPr/>
          <p:nvPr/>
        </p:nvSpPr>
        <p:spPr>
          <a:xfrm>
            <a:off x="4418520" y="6965564"/>
            <a:ext cx="2326162" cy="123348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内容を確認し、「次へ」ボタンをクリックします。その後、再度個人番号カードを読み取ります。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28">
            <a:extLst>
              <a:ext uri="{FF2B5EF4-FFF2-40B4-BE49-F238E27FC236}">
                <a16:creationId xmlns:a16="http://schemas.microsoft.com/office/drawing/2014/main" id="{A14CD53B-1259-4FA6-973E-33D1DD4EC561}"/>
              </a:ext>
            </a:extLst>
          </p:cNvPr>
          <p:cNvSpPr/>
          <p:nvPr/>
        </p:nvSpPr>
        <p:spPr>
          <a:xfrm>
            <a:off x="4574951" y="683771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9" name="グループ化 68">
            <a:extLst>
              <a:ext uri="{FF2B5EF4-FFF2-40B4-BE49-F238E27FC236}">
                <a16:creationId xmlns:a16="http://schemas.microsoft.com/office/drawing/2014/main" id="{6F2F070A-DB8B-4C8D-A57F-A0DD021B6D91}"/>
              </a:ext>
            </a:extLst>
          </p:cNvPr>
          <p:cNvGrpSpPr/>
          <p:nvPr/>
        </p:nvGrpSpPr>
        <p:grpSpPr>
          <a:xfrm>
            <a:off x="4457099" y="7177498"/>
            <a:ext cx="209880" cy="281733"/>
            <a:chOff x="4707498" y="1706457"/>
            <a:chExt cx="198178" cy="281733"/>
          </a:xfrm>
        </p:grpSpPr>
        <p:sp>
          <p:nvSpPr>
            <p:cNvPr id="70" name="円/楕円 129">
              <a:extLst>
                <a:ext uri="{FF2B5EF4-FFF2-40B4-BE49-F238E27FC236}">
                  <a16:creationId xmlns:a16="http://schemas.microsoft.com/office/drawing/2014/main" id="{73DFE2D0-5B2A-4A5B-9F7D-7736FD85C2E8}"/>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1" name="コンテンツ プレースホルダー 2">
              <a:extLst>
                <a:ext uri="{FF2B5EF4-FFF2-40B4-BE49-F238E27FC236}">
                  <a16:creationId xmlns:a16="http://schemas.microsoft.com/office/drawing/2014/main" id="{17E8B225-4CBC-487B-96CC-F7E7476E9C4B}"/>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72" name="正方形/長方形 71">
            <a:extLst>
              <a:ext uri="{FF2B5EF4-FFF2-40B4-BE49-F238E27FC236}">
                <a16:creationId xmlns:a16="http://schemas.microsoft.com/office/drawing/2014/main" id="{B0F427DC-68A5-4047-B5DE-4ED524C571AF}"/>
              </a:ext>
            </a:extLst>
          </p:cNvPr>
          <p:cNvSpPr/>
          <p:nvPr/>
        </p:nvSpPr>
        <p:spPr>
          <a:xfrm>
            <a:off x="4415486" y="8531433"/>
            <a:ext cx="2326162" cy="102801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93663">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個人番号カードの読み取りについては、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30">
            <a:extLst>
              <a:ext uri="{FF2B5EF4-FFF2-40B4-BE49-F238E27FC236}">
                <a16:creationId xmlns:a16="http://schemas.microsoft.com/office/drawing/2014/main" id="{86CA07E0-46DE-4E23-9FA5-4FC95B7C6030}"/>
              </a:ext>
            </a:extLst>
          </p:cNvPr>
          <p:cNvSpPr/>
          <p:nvPr/>
        </p:nvSpPr>
        <p:spPr>
          <a:xfrm>
            <a:off x="4630895" y="8372343"/>
            <a:ext cx="748280" cy="30873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5885600" y="8041502"/>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17</a:t>
            </a:r>
            <a:r>
              <a:rPr lang="ja-JP" altLang="en-US" sz="1200" dirty="0">
                <a:solidFill>
                  <a:srgbClr val="000000"/>
                </a:solidFill>
              </a:rPr>
              <a:t>ページへ</a:t>
            </a:r>
            <a:endParaRPr kumimoji="1" lang="ja-JP" altLang="en-US" sz="1200" dirty="0">
              <a:solidFill>
                <a:srgbClr val="000000"/>
              </a:solidFill>
            </a:endParaRPr>
          </a:p>
        </p:txBody>
      </p:sp>
      <p:pic>
        <p:nvPicPr>
          <p:cNvPr id="42" name="図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52" y="7112332"/>
            <a:ext cx="4101303" cy="2061981"/>
          </a:xfrm>
          <a:prstGeom prst="rect">
            <a:avLst/>
          </a:prstGeom>
          <a:ln>
            <a:solidFill>
              <a:schemeClr val="tx1"/>
            </a:solidFill>
          </a:ln>
        </p:spPr>
      </p:pic>
      <p:sp>
        <p:nvSpPr>
          <p:cNvPr id="43" name="正方形/長方形 42">
            <a:extLst>
              <a:ext uri="{FF2B5EF4-FFF2-40B4-BE49-F238E27FC236}">
                <a16:creationId xmlns:a16="http://schemas.microsoft.com/office/drawing/2014/main" id="{F2AAE0E9-4CA4-4E0A-A36E-2F53E1CFAFE4}"/>
              </a:ext>
            </a:extLst>
          </p:cNvPr>
          <p:cNvSpPr/>
          <p:nvPr/>
        </p:nvSpPr>
        <p:spPr>
          <a:xfrm>
            <a:off x="4057165" y="8396087"/>
            <a:ext cx="204537" cy="15926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5" name="グループ化 44">
            <a:extLst>
              <a:ext uri="{FF2B5EF4-FFF2-40B4-BE49-F238E27FC236}">
                <a16:creationId xmlns:a16="http://schemas.microsoft.com/office/drawing/2014/main" id="{E7CC889B-41A0-465C-AB62-E77D433DA20A}"/>
              </a:ext>
            </a:extLst>
          </p:cNvPr>
          <p:cNvGrpSpPr/>
          <p:nvPr/>
        </p:nvGrpSpPr>
        <p:grpSpPr>
          <a:xfrm>
            <a:off x="3844521" y="8181422"/>
            <a:ext cx="209880" cy="281733"/>
            <a:chOff x="4707498" y="1706457"/>
            <a:chExt cx="198178" cy="281733"/>
          </a:xfrm>
        </p:grpSpPr>
        <p:sp>
          <p:nvSpPr>
            <p:cNvPr id="46" name="円/楕円 129">
              <a:extLst>
                <a:ext uri="{FF2B5EF4-FFF2-40B4-BE49-F238E27FC236}">
                  <a16:creationId xmlns:a16="http://schemas.microsoft.com/office/drawing/2014/main" id="{D5BFA1D3-51F9-41AF-AD6A-ED5D29F63EFC}"/>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FFFFFF"/>
                </a:solidFill>
              </a:endParaRPr>
            </a:p>
          </p:txBody>
        </p:sp>
        <p:sp>
          <p:nvSpPr>
            <p:cNvPr id="49" name="コンテンツ プレースホルダー 2">
              <a:extLst>
                <a:ext uri="{FF2B5EF4-FFF2-40B4-BE49-F238E27FC236}">
                  <a16:creationId xmlns:a16="http://schemas.microsoft.com/office/drawing/2014/main" id="{A9F5C48C-33E9-4798-8432-B0072AAB9053}"/>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sp>
        <p:nvSpPr>
          <p:cNvPr id="54" name="正方形/長方形 53"/>
          <p:cNvSpPr/>
          <p:nvPr/>
        </p:nvSpPr>
        <p:spPr>
          <a:xfrm>
            <a:off x="192754" y="7706670"/>
            <a:ext cx="3311928" cy="1076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 name="テキスト ボックス 58"/>
          <p:cNvSpPr txBox="1"/>
          <p:nvPr/>
        </p:nvSpPr>
        <p:spPr>
          <a:xfrm>
            <a:off x="115795" y="7678681"/>
            <a:ext cx="4022889" cy="153888"/>
          </a:xfrm>
          <a:prstGeom prst="rect">
            <a:avLst/>
          </a:prstGeom>
          <a:noFill/>
        </p:spPr>
        <p:txBody>
          <a:bodyPr wrap="square" rtlCol="0">
            <a:spAutoFit/>
          </a:bodyPr>
          <a:lstStyle/>
          <a:p>
            <a:r>
              <a:rPr lang="ja-JP" altLang="en-US" sz="400" dirty="0">
                <a:latin typeface="Meiryo UI" panose="020B0604030504040204" pitchFamily="50" charset="-128"/>
                <a:ea typeface="Meiryo UI" panose="020B0604030504040204" pitchFamily="50" charset="-128"/>
              </a:rPr>
              <a:t>都道府県又は文部科学省が高等学校等就学支援金の支給可否の判定及び支給額の算出を行うためにマイナポータルを通じて、以下の情報を取得します。</a:t>
            </a:r>
            <a:endParaRPr kumimoji="1" lang="ja-JP" altLang="en-US" sz="400" dirty="0">
              <a:latin typeface="Meiryo UI" panose="020B0604030504040204" pitchFamily="50" charset="-128"/>
              <a:ea typeface="Meiryo UI" panose="020B0604030504040204" pitchFamily="50" charset="-128"/>
            </a:endParaRPr>
          </a:p>
        </p:txBody>
      </p:sp>
      <p:sp>
        <p:nvSpPr>
          <p:cNvPr id="60" name="正方形/長方形 59"/>
          <p:cNvSpPr/>
          <p:nvPr/>
        </p:nvSpPr>
        <p:spPr>
          <a:xfrm>
            <a:off x="193524" y="7954019"/>
            <a:ext cx="4044106" cy="2197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テキスト ボックス 61"/>
          <p:cNvSpPr txBox="1"/>
          <p:nvPr/>
        </p:nvSpPr>
        <p:spPr>
          <a:xfrm>
            <a:off x="120962" y="7981812"/>
            <a:ext cx="4022889" cy="153888"/>
          </a:xfrm>
          <a:prstGeom prst="rect">
            <a:avLst/>
          </a:prstGeom>
          <a:noFill/>
        </p:spPr>
        <p:txBody>
          <a:bodyPr wrap="square" rtlCol="0">
            <a:spAutoFit/>
          </a:bodyPr>
          <a:lstStyle/>
          <a:p>
            <a:r>
              <a:rPr lang="ja-JP" altLang="en-US" sz="400" dirty="0">
                <a:latin typeface="Meiryo UI" panose="020B0604030504040204" pitchFamily="50" charset="-128"/>
                <a:ea typeface="Meiryo UI" panose="020B0604030504040204" pitchFamily="50" charset="-128"/>
              </a:rPr>
              <a:t>マイナポータルの</a:t>
            </a:r>
            <a:r>
              <a:rPr lang="ja-JP" altLang="en-US" sz="400" u="sng" dirty="0">
                <a:solidFill>
                  <a:srgbClr val="0000FF"/>
                </a:solidFill>
                <a:latin typeface="Meiryo UI" panose="020B0604030504040204" pitchFamily="50" charset="-128"/>
                <a:ea typeface="Meiryo UI" panose="020B0604030504040204" pitchFamily="50" charset="-128"/>
              </a:rPr>
              <a:t>利用規約</a:t>
            </a:r>
            <a:r>
              <a:rPr lang="ja-JP" altLang="en-US" sz="400" dirty="0">
                <a:latin typeface="Meiryo UI" panose="020B0604030504040204" pitchFamily="50" charset="-128"/>
                <a:ea typeface="Meiryo UI" panose="020B0604030504040204" pitchFamily="50" charset="-128"/>
              </a:rPr>
              <a:t>にご同意いただき、上記情報を都道府県又は文部科学省に提供することにご同意いただくことで、マイナンバーカードを利用した本人確認のお手続きに進みます。</a:t>
            </a:r>
            <a:endParaRPr kumimoji="1" lang="ja-JP" altLang="en-US" sz="400" dirty="0">
              <a:latin typeface="Meiryo UI" panose="020B0604030504040204" pitchFamily="50" charset="-128"/>
              <a:ea typeface="Meiryo UI" panose="020B0604030504040204" pitchFamily="50" charset="-128"/>
            </a:endParaRPr>
          </a:p>
        </p:txBody>
      </p:sp>
      <p:pic>
        <p:nvPicPr>
          <p:cNvPr id="66" name="図 65"/>
          <p:cNvPicPr>
            <a:picLocks noChangeAspect="1"/>
          </p:cNvPicPr>
          <p:nvPr/>
        </p:nvPicPr>
        <p:blipFill rotWithShape="1">
          <a:blip r:embed="rId4">
            <a:extLst>
              <a:ext uri="{28A0092B-C50C-407E-A947-70E740481C1C}">
                <a14:useLocalDpi xmlns:a14="http://schemas.microsoft.com/office/drawing/2010/main" val="0"/>
              </a:ext>
            </a:extLst>
          </a:blip>
          <a:srcRect t="76940" b="11155"/>
          <a:stretch/>
        </p:blipFill>
        <p:spPr>
          <a:xfrm>
            <a:off x="398227" y="4497067"/>
            <a:ext cx="3657253" cy="358260"/>
          </a:xfrm>
          <a:prstGeom prst="rect">
            <a:avLst/>
          </a:prstGeom>
        </p:spPr>
      </p:pic>
      <p:pic>
        <p:nvPicPr>
          <p:cNvPr id="67" name="図 66"/>
          <p:cNvPicPr>
            <a:picLocks noChangeAspect="1"/>
          </p:cNvPicPr>
          <p:nvPr/>
        </p:nvPicPr>
        <p:blipFill rotWithShape="1">
          <a:blip r:embed="rId5"/>
          <a:srcRect b="29953"/>
          <a:stretch/>
        </p:blipFill>
        <p:spPr>
          <a:xfrm>
            <a:off x="408065" y="1617634"/>
            <a:ext cx="3730619" cy="2905603"/>
          </a:xfrm>
          <a:prstGeom prst="rect">
            <a:avLst/>
          </a:prstGeom>
        </p:spPr>
      </p:pic>
      <p:pic>
        <p:nvPicPr>
          <p:cNvPr id="68" name="図 67"/>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397368" y="2216777"/>
            <a:ext cx="224788" cy="228414"/>
          </a:xfrm>
          <a:prstGeom prst="rect">
            <a:avLst/>
          </a:prstGeom>
        </p:spPr>
      </p:pic>
      <p:pic>
        <p:nvPicPr>
          <p:cNvPr id="74" name="図 73"/>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139616" y="2226302"/>
            <a:ext cx="224788" cy="228414"/>
          </a:xfrm>
          <a:prstGeom prst="rect">
            <a:avLst/>
          </a:prstGeom>
        </p:spPr>
      </p:pic>
      <p:grpSp>
        <p:nvGrpSpPr>
          <p:cNvPr id="75" name="グループ化 74"/>
          <p:cNvGrpSpPr/>
          <p:nvPr/>
        </p:nvGrpSpPr>
        <p:grpSpPr>
          <a:xfrm>
            <a:off x="1232042" y="4263477"/>
            <a:ext cx="198178" cy="281733"/>
            <a:chOff x="4707498" y="2767507"/>
            <a:chExt cx="198178" cy="281733"/>
          </a:xfrm>
        </p:grpSpPr>
        <p:sp>
          <p:nvSpPr>
            <p:cNvPr id="76"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sp>
        <p:nvSpPr>
          <p:cNvPr id="78" name="正方形/長方形 77"/>
          <p:cNvSpPr/>
          <p:nvPr/>
        </p:nvSpPr>
        <p:spPr>
          <a:xfrm>
            <a:off x="1397368" y="4527754"/>
            <a:ext cx="740285" cy="27520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テキスト ボックス 78"/>
          <p:cNvSpPr txBox="1"/>
          <p:nvPr/>
        </p:nvSpPr>
        <p:spPr>
          <a:xfrm>
            <a:off x="3068742" y="2175861"/>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80" name="テキスト ボックス 79"/>
          <p:cNvSpPr txBox="1"/>
          <p:nvPr/>
        </p:nvSpPr>
        <p:spPr>
          <a:xfrm>
            <a:off x="3079132" y="2323165"/>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81" name="テキスト ボックス 80"/>
          <p:cNvSpPr txBox="1"/>
          <p:nvPr/>
        </p:nvSpPr>
        <p:spPr>
          <a:xfrm>
            <a:off x="1338978" y="2316974"/>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82" name="テキスト ボックス 81"/>
          <p:cNvSpPr txBox="1"/>
          <p:nvPr/>
        </p:nvSpPr>
        <p:spPr>
          <a:xfrm>
            <a:off x="1333368" y="2166445"/>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83" name="正方形/長方形 82"/>
          <p:cNvSpPr/>
          <p:nvPr/>
        </p:nvSpPr>
        <p:spPr>
          <a:xfrm>
            <a:off x="215900" y="7825915"/>
            <a:ext cx="538162" cy="1049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テキスト ボックス 83"/>
          <p:cNvSpPr txBox="1"/>
          <p:nvPr/>
        </p:nvSpPr>
        <p:spPr>
          <a:xfrm>
            <a:off x="335003" y="7754545"/>
            <a:ext cx="1171575" cy="276999"/>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a:t>
            </a:r>
            <a:r>
              <a:rPr kumimoji="1" lang="ja-JP" altLang="en-US" sz="400" dirty="0">
                <a:latin typeface="Meiryo UI" panose="020B0604030504040204" pitchFamily="50" charset="-128"/>
                <a:ea typeface="Meiryo UI" panose="020B0604030504040204" pitchFamily="50" charset="-128"/>
              </a:rPr>
              <a:t>地方税情報</a:t>
            </a:r>
            <a:endParaRPr kumimoji="1" lang="en-US" altLang="ja-JP" sz="400" dirty="0">
              <a:latin typeface="Meiryo UI" panose="020B0604030504040204" pitchFamily="50" charset="-128"/>
              <a:ea typeface="Meiryo UI" panose="020B0604030504040204" pitchFamily="50" charset="-128"/>
            </a:endParaRPr>
          </a:p>
          <a:p>
            <a:r>
              <a:rPr lang="ja-JP" altLang="en-US" sz="600" dirty="0">
                <a:latin typeface="Meiryo UI" panose="020B0604030504040204" pitchFamily="50" charset="-128"/>
                <a:ea typeface="Meiryo UI" panose="020B0604030504040204" pitchFamily="50" charset="-128"/>
              </a:rPr>
              <a:t>・</a:t>
            </a:r>
            <a:r>
              <a:rPr lang="ja-JP" altLang="en-US" sz="400" dirty="0">
                <a:latin typeface="Meiryo UI" panose="020B0604030504040204" pitchFamily="50" charset="-128"/>
                <a:ea typeface="Meiryo UI" panose="020B0604030504040204" pitchFamily="50" charset="-128"/>
              </a:rPr>
              <a:t>生活保護関係情報</a:t>
            </a:r>
            <a:endParaRPr kumimoji="1" lang="ja-JP" altLang="en-US" sz="400"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B626149A-722A-9BA6-C577-7EBEDD59AAB0}"/>
              </a:ext>
            </a:extLst>
          </p:cNvPr>
          <p:cNvSpPr/>
          <p:nvPr/>
        </p:nvSpPr>
        <p:spPr>
          <a:xfrm>
            <a:off x="4463238" y="2768061"/>
            <a:ext cx="2270207" cy="3257961"/>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以下の操作を行った場合、システムエラーが発生することがあります。正しい手順を確認してください。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名分のカードを逆に登録</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・異なる順番で操作を実施</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正しい手順</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➀保護者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➁保護者</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の税額を取得</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誤った手順</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➀保護者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➁保護者</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の税額を取得</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30">
            <a:extLst>
              <a:ext uri="{FF2B5EF4-FFF2-40B4-BE49-F238E27FC236}">
                <a16:creationId xmlns:a16="http://schemas.microsoft.com/office/drawing/2014/main" id="{F134FCB3-D5FC-5C9D-5122-40E3406ECEE9}"/>
              </a:ext>
            </a:extLst>
          </p:cNvPr>
          <p:cNvSpPr/>
          <p:nvPr/>
        </p:nvSpPr>
        <p:spPr>
          <a:xfrm>
            <a:off x="4570735" y="2610040"/>
            <a:ext cx="748280" cy="30873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043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p:cNvSpPr/>
          <p:nvPr/>
        </p:nvSpPr>
        <p:spPr>
          <a:xfrm>
            <a:off x="4535344" y="6916278"/>
            <a:ext cx="2124000" cy="2497790"/>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情報を取得できるまで、</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秒程度かかる場合があります。エラーが表示されていない場合は正常に処理が行われているため、このまましばらくお待ちください。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エラーの場合はメッセージが表示されます（画像は例）。</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81" y="1758539"/>
            <a:ext cx="3996000" cy="3028614"/>
          </a:xfrm>
          <a:prstGeom prst="rect">
            <a:avLst/>
          </a:prstGeom>
        </p:spPr>
      </p:pic>
      <p:sp>
        <p:nvSpPr>
          <p:cNvPr id="28" name="正方形/長方形 27"/>
          <p:cNvSpPr/>
          <p:nvPr/>
        </p:nvSpPr>
        <p:spPr>
          <a:xfrm>
            <a:off x="194400" y="11448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29" name="正方形/長方形 28"/>
          <p:cNvSpPr/>
          <p:nvPr/>
        </p:nvSpPr>
        <p:spPr>
          <a:xfrm>
            <a:off x="4519474" y="1597461"/>
            <a:ext cx="2228400" cy="136639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個人番号カードの利用者証明用電子証明書パスワードを入力します。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OK</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」ボタンをクリックします</a:t>
            </a:r>
            <a:r>
              <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0" name="正方形/長方形 29"/>
          <p:cNvSpPr/>
          <p:nvPr/>
        </p:nvSpPr>
        <p:spPr>
          <a:xfrm>
            <a:off x="2015807" y="2876011"/>
            <a:ext cx="397981" cy="12941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p:nvSpPr>
        <p:spPr>
          <a:xfrm>
            <a:off x="1344350" y="2699892"/>
            <a:ext cx="1777158" cy="32961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角丸四角形 31"/>
          <p:cNvSpPr/>
          <p:nvPr/>
        </p:nvSpPr>
        <p:spPr>
          <a:xfrm>
            <a:off x="4675906" y="1469617"/>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3" name="グループ化 32"/>
          <p:cNvGrpSpPr/>
          <p:nvPr/>
        </p:nvGrpSpPr>
        <p:grpSpPr>
          <a:xfrm>
            <a:off x="1064381" y="2478873"/>
            <a:ext cx="198178" cy="281733"/>
            <a:chOff x="1417887" y="6988436"/>
            <a:chExt cx="198178" cy="281733"/>
          </a:xfrm>
        </p:grpSpPr>
        <p:sp>
          <p:nvSpPr>
            <p:cNvPr id="34"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5"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36" name="グループ化 35"/>
          <p:cNvGrpSpPr/>
          <p:nvPr/>
        </p:nvGrpSpPr>
        <p:grpSpPr>
          <a:xfrm>
            <a:off x="4571501" y="2597953"/>
            <a:ext cx="198178" cy="281733"/>
            <a:chOff x="4707498" y="2767507"/>
            <a:chExt cx="198178" cy="281733"/>
          </a:xfrm>
        </p:grpSpPr>
        <p:sp>
          <p:nvSpPr>
            <p:cNvPr id="37"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8"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39" name="グループ化 38"/>
          <p:cNvGrpSpPr/>
          <p:nvPr/>
        </p:nvGrpSpPr>
        <p:grpSpPr>
          <a:xfrm>
            <a:off x="2425223" y="2723697"/>
            <a:ext cx="209880" cy="281733"/>
            <a:chOff x="4707498" y="1706457"/>
            <a:chExt cx="198178" cy="281733"/>
          </a:xfrm>
        </p:grpSpPr>
        <p:sp>
          <p:nvSpPr>
            <p:cNvPr id="40"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51" name="グループ化 50"/>
          <p:cNvGrpSpPr/>
          <p:nvPr/>
        </p:nvGrpSpPr>
        <p:grpSpPr>
          <a:xfrm>
            <a:off x="4571501" y="1769055"/>
            <a:ext cx="209880" cy="281733"/>
            <a:chOff x="4707498" y="1706457"/>
            <a:chExt cx="198178" cy="281733"/>
          </a:xfrm>
        </p:grpSpPr>
        <p:sp>
          <p:nvSpPr>
            <p:cNvPr id="5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4"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65" name="正方形/長方形 64"/>
          <p:cNvSpPr/>
          <p:nvPr/>
        </p:nvSpPr>
        <p:spPr>
          <a:xfrm>
            <a:off x="1852897" y="3123062"/>
            <a:ext cx="397981" cy="12941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6" name="グループ化 65"/>
          <p:cNvGrpSpPr/>
          <p:nvPr/>
        </p:nvGrpSpPr>
        <p:grpSpPr>
          <a:xfrm>
            <a:off x="1573177" y="2969754"/>
            <a:ext cx="209880" cy="281733"/>
            <a:chOff x="4707498" y="1706457"/>
            <a:chExt cx="198178" cy="281733"/>
          </a:xfrm>
        </p:grpSpPr>
        <p:sp>
          <p:nvSpPr>
            <p:cNvPr id="70"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81" name="正方形/長方形 80"/>
          <p:cNvSpPr/>
          <p:nvPr/>
        </p:nvSpPr>
        <p:spPr>
          <a:xfrm>
            <a:off x="194400" y="5109694"/>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(7/9)</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87" name="正方形/長方形 86"/>
          <p:cNvSpPr/>
          <p:nvPr/>
        </p:nvSpPr>
        <p:spPr>
          <a:xfrm>
            <a:off x="4518196" y="3147472"/>
            <a:ext cx="2228400" cy="1858772"/>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利用者証明用電子証明書パスワードは、個人番号カードを市区町村窓口で受け取った際に設定した、</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桁の数字であり、</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ページで入力したものと同じです。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4676621" y="3069064"/>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9" name="グループ化 88"/>
          <p:cNvGrpSpPr/>
          <p:nvPr/>
        </p:nvGrpSpPr>
        <p:grpSpPr>
          <a:xfrm>
            <a:off x="4577532" y="3347309"/>
            <a:ext cx="198178" cy="281733"/>
            <a:chOff x="1417887" y="6988436"/>
            <a:chExt cx="198178" cy="281733"/>
          </a:xfrm>
        </p:grpSpPr>
        <p:sp>
          <p:nvSpPr>
            <p:cNvPr id="90"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4" name="正方形/長方形 53"/>
          <p:cNvSpPr/>
          <p:nvPr/>
        </p:nvSpPr>
        <p:spPr>
          <a:xfrm>
            <a:off x="179344" y="852223"/>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spcBef>
                <a:spcPts val="600"/>
              </a:spcBef>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場合の手順は以下のとおりです。</a:t>
            </a:r>
          </a:p>
        </p:txBody>
      </p:sp>
      <p:sp>
        <p:nvSpPr>
          <p:cNvPr id="53" name="角丸四角形 52"/>
          <p:cNvSpPr/>
          <p:nvPr/>
        </p:nvSpPr>
        <p:spPr>
          <a:xfrm>
            <a:off x="4669293" y="6791465"/>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5" name="グループ化 54"/>
          <p:cNvGrpSpPr/>
          <p:nvPr/>
        </p:nvGrpSpPr>
        <p:grpSpPr>
          <a:xfrm>
            <a:off x="4589254" y="7107810"/>
            <a:ext cx="198178" cy="281733"/>
            <a:chOff x="1417887" y="6988436"/>
            <a:chExt cx="198178" cy="281733"/>
          </a:xfrm>
        </p:grpSpPr>
        <p:sp>
          <p:nvSpPr>
            <p:cNvPr id="68"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78" name="正方形/長方形 77"/>
          <p:cNvSpPr/>
          <p:nvPr/>
        </p:nvSpPr>
        <p:spPr>
          <a:xfrm>
            <a:off x="4519475" y="5654072"/>
            <a:ext cx="2124075" cy="97554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自己</a:t>
            </a:r>
            <a:r>
              <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情報取得中の画面が表示されるので、完了するまで待ちます。</a:t>
            </a:r>
          </a:p>
        </p:txBody>
      </p:sp>
      <p:sp>
        <p:nvSpPr>
          <p:cNvPr id="79" name="角丸四角形 78"/>
          <p:cNvSpPr/>
          <p:nvPr/>
        </p:nvSpPr>
        <p:spPr>
          <a:xfrm>
            <a:off x="4675906" y="5554803"/>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0" name="グループ化 79"/>
          <p:cNvGrpSpPr/>
          <p:nvPr/>
        </p:nvGrpSpPr>
        <p:grpSpPr>
          <a:xfrm>
            <a:off x="4380033" y="5834934"/>
            <a:ext cx="606263" cy="248659"/>
            <a:chOff x="4526702" y="1715725"/>
            <a:chExt cx="572460" cy="248659"/>
          </a:xfrm>
        </p:grpSpPr>
        <p:sp>
          <p:nvSpPr>
            <p:cNvPr id="8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3"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57" name="図 5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3087" y="5704806"/>
            <a:ext cx="3978394" cy="1463798"/>
          </a:xfrm>
          <a:prstGeom prst="rect">
            <a:avLst/>
          </a:prstGeom>
        </p:spPr>
      </p:pic>
      <p:sp>
        <p:nvSpPr>
          <p:cNvPr id="58" name="正方形/長方形 57"/>
          <p:cNvSpPr/>
          <p:nvPr/>
        </p:nvSpPr>
        <p:spPr>
          <a:xfrm>
            <a:off x="348294" y="5858524"/>
            <a:ext cx="3768643" cy="121415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59" name="グループ化 58"/>
          <p:cNvGrpSpPr/>
          <p:nvPr/>
        </p:nvGrpSpPr>
        <p:grpSpPr>
          <a:xfrm>
            <a:off x="63497" y="5689662"/>
            <a:ext cx="606263" cy="248659"/>
            <a:chOff x="4526702" y="1715725"/>
            <a:chExt cx="572460" cy="248659"/>
          </a:xfrm>
        </p:grpSpPr>
        <p:sp>
          <p:nvSpPr>
            <p:cNvPr id="73" name="円/楕円 129"/>
            <p:cNvSpPr/>
            <p:nvPr/>
          </p:nvSpPr>
          <p:spPr>
            <a:xfrm flipV="1">
              <a:off x="4695671"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74" name="コンテンツ プレースホルダー 2"/>
            <p:cNvSpPr txBox="1">
              <a:spLocks/>
            </p:cNvSpPr>
            <p:nvPr/>
          </p:nvSpPr>
          <p:spPr>
            <a:xfrm>
              <a:off x="4526702" y="1715725"/>
              <a:ext cx="572460" cy="229601"/>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60" name="図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156" y="7597721"/>
            <a:ext cx="2725758" cy="968794"/>
          </a:xfrm>
          <a:prstGeom prst="rect">
            <a:avLst/>
          </a:prstGeom>
        </p:spPr>
      </p:pic>
      <p:pic>
        <p:nvPicPr>
          <p:cNvPr id="61" name="図 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753" y="8672001"/>
            <a:ext cx="2714161" cy="716796"/>
          </a:xfrm>
          <a:prstGeom prst="rect">
            <a:avLst/>
          </a:prstGeom>
        </p:spPr>
      </p:pic>
      <p:sp>
        <p:nvSpPr>
          <p:cNvPr id="62" name="正方形/長方形 61">
            <a:extLst>
              <a:ext uri="{FF2B5EF4-FFF2-40B4-BE49-F238E27FC236}">
                <a16:creationId xmlns:a16="http://schemas.microsoft.com/office/drawing/2014/main" id="{809305E2-9DEA-4243-AF8A-DBD4A80FFD06}"/>
              </a:ext>
            </a:extLst>
          </p:cNvPr>
          <p:cNvSpPr/>
          <p:nvPr/>
        </p:nvSpPr>
        <p:spPr>
          <a:xfrm>
            <a:off x="389174" y="7585194"/>
            <a:ext cx="3727763" cy="191398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63" name="グループ化 62"/>
          <p:cNvGrpSpPr/>
          <p:nvPr/>
        </p:nvGrpSpPr>
        <p:grpSpPr>
          <a:xfrm>
            <a:off x="254739" y="7378905"/>
            <a:ext cx="198178" cy="281733"/>
            <a:chOff x="1417887" y="6988436"/>
            <a:chExt cx="198178" cy="281733"/>
          </a:xfrm>
        </p:grpSpPr>
        <p:sp>
          <p:nvSpPr>
            <p:cNvPr id="67"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72"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75" name="テキスト ボックス 74"/>
          <p:cNvSpPr txBox="1"/>
          <p:nvPr/>
        </p:nvSpPr>
        <p:spPr>
          <a:xfrm>
            <a:off x="5863733" y="6545864"/>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18</a:t>
            </a:r>
            <a:r>
              <a:rPr lang="ja-JP" altLang="en-US" sz="1200" dirty="0">
                <a:solidFill>
                  <a:srgbClr val="000000"/>
                </a:solidFill>
              </a:rPr>
              <a:t>ページへ</a:t>
            </a:r>
            <a:endParaRPr kumimoji="1" lang="ja-JP" altLang="en-US" sz="1200" dirty="0">
              <a:solidFill>
                <a:srgbClr val="000000"/>
              </a:solidFill>
            </a:endParaRPr>
          </a:p>
        </p:txBody>
      </p:sp>
    </p:spTree>
    <p:extLst>
      <p:ext uri="{BB962C8B-B14F-4D97-AF65-F5344CB8AC3E}">
        <p14:creationId xmlns:p14="http://schemas.microsoft.com/office/powerpoint/2010/main" val="623605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sp>
        <p:nvSpPr>
          <p:cNvPr id="55" name="正方形/長方形 54"/>
          <p:cNvSpPr/>
          <p:nvPr/>
        </p:nvSpPr>
        <p:spPr>
          <a:xfrm>
            <a:off x="194400" y="11448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4620607" y="1704761"/>
            <a:ext cx="2124075" cy="136954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ページと同様の手順で、</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人目の保護者等の個人番号カード事前チェックと自己情報の取得を行います。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4777038" y="1576916"/>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4620532" y="3354725"/>
            <a:ext cx="2124000" cy="1021875"/>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マイナポータルから取得した自己情報（課税情報等）が転記されます。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4830241" y="3223764"/>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9" name="グループ化 68"/>
          <p:cNvGrpSpPr/>
          <p:nvPr/>
        </p:nvGrpSpPr>
        <p:grpSpPr>
          <a:xfrm>
            <a:off x="4644458" y="3552917"/>
            <a:ext cx="198178" cy="281733"/>
            <a:chOff x="1417887" y="7452032"/>
            <a:chExt cx="198178" cy="281733"/>
          </a:xfrm>
        </p:grpSpPr>
        <p:sp>
          <p:nvSpPr>
            <p:cNvPr id="96" name="円/楕円 117"/>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7"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98" name="正方形/長方形 97"/>
          <p:cNvSpPr/>
          <p:nvPr/>
        </p:nvSpPr>
        <p:spPr>
          <a:xfrm>
            <a:off x="194400" y="5377728"/>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4620532" y="5986768"/>
            <a:ext cx="2124075" cy="1221652"/>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全員分の収入状況取得後、「入力内容確認（一時保存）」ボタンをクリックします。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角丸四角形 99"/>
          <p:cNvSpPr/>
          <p:nvPr/>
        </p:nvSpPr>
        <p:spPr>
          <a:xfrm>
            <a:off x="4776963" y="5858922"/>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1" name="グループ化 100"/>
          <p:cNvGrpSpPr/>
          <p:nvPr/>
        </p:nvGrpSpPr>
        <p:grpSpPr>
          <a:xfrm>
            <a:off x="4464303" y="1875728"/>
            <a:ext cx="606263" cy="248659"/>
            <a:chOff x="4526702" y="1715725"/>
            <a:chExt cx="572460" cy="248659"/>
          </a:xfrm>
        </p:grpSpPr>
        <p:sp>
          <p:nvSpPr>
            <p:cNvPr id="10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3"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107" name="グループ化 106"/>
          <p:cNvGrpSpPr/>
          <p:nvPr/>
        </p:nvGrpSpPr>
        <p:grpSpPr>
          <a:xfrm>
            <a:off x="4427953" y="6204013"/>
            <a:ext cx="606263" cy="248659"/>
            <a:chOff x="4526702" y="1715725"/>
            <a:chExt cx="572460" cy="248659"/>
          </a:xfrm>
        </p:grpSpPr>
        <p:sp>
          <p:nvSpPr>
            <p:cNvPr id="108"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9"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6" name="正方形/長方形 35">
            <a:extLst>
              <a:ext uri="{FF2B5EF4-FFF2-40B4-BE49-F238E27FC236}">
                <a16:creationId xmlns:a16="http://schemas.microsoft.com/office/drawing/2014/main" id="{7D990FDC-4154-44BD-8998-9920A4DECCBB}"/>
              </a:ext>
            </a:extLst>
          </p:cNvPr>
          <p:cNvSpPr/>
          <p:nvPr/>
        </p:nvSpPr>
        <p:spPr>
          <a:xfrm>
            <a:off x="4620532" y="7903763"/>
            <a:ext cx="2124000" cy="1645145"/>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クリックすると、申請情報が一時保存され、中断後に再開することができます。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再開する場合は、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45">
            <a:extLst>
              <a:ext uri="{FF2B5EF4-FFF2-40B4-BE49-F238E27FC236}">
                <a16:creationId xmlns:a16="http://schemas.microsoft.com/office/drawing/2014/main" id="{DA7D7AB3-1753-4246-B8EF-958DBDBD29C2}"/>
              </a:ext>
            </a:extLst>
          </p:cNvPr>
          <p:cNvSpPr/>
          <p:nvPr/>
        </p:nvSpPr>
        <p:spPr>
          <a:xfrm>
            <a:off x="4830241" y="7772803"/>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a:extLst>
              <a:ext uri="{FF2B5EF4-FFF2-40B4-BE49-F238E27FC236}">
                <a16:creationId xmlns:a16="http://schemas.microsoft.com/office/drawing/2014/main" id="{1C16CEDF-6E25-4287-993C-B85070C91F4B}"/>
              </a:ext>
            </a:extLst>
          </p:cNvPr>
          <p:cNvGrpSpPr/>
          <p:nvPr/>
        </p:nvGrpSpPr>
        <p:grpSpPr>
          <a:xfrm>
            <a:off x="4644458" y="8101956"/>
            <a:ext cx="198178" cy="281733"/>
            <a:chOff x="1417887" y="7452032"/>
            <a:chExt cx="198178" cy="281733"/>
          </a:xfrm>
        </p:grpSpPr>
        <p:sp>
          <p:nvSpPr>
            <p:cNvPr id="39" name="円/楕円 117">
              <a:extLst>
                <a:ext uri="{FF2B5EF4-FFF2-40B4-BE49-F238E27FC236}">
                  <a16:creationId xmlns:a16="http://schemas.microsoft.com/office/drawing/2014/main" id="{5E1FF92C-9F20-4B5C-9F93-2357E139226F}"/>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0" name="コンテンツ プレースホルダー 2">
              <a:extLst>
                <a:ext uri="{FF2B5EF4-FFF2-40B4-BE49-F238E27FC236}">
                  <a16:creationId xmlns:a16="http://schemas.microsoft.com/office/drawing/2014/main" id="{7B27DA06-21BB-4FAE-AAB9-F7E124A30B80}"/>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0" name="正方形/長方形 49"/>
          <p:cNvSpPr/>
          <p:nvPr/>
        </p:nvSpPr>
        <p:spPr>
          <a:xfrm>
            <a:off x="179344" y="852223"/>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spcBef>
                <a:spcPts val="600"/>
              </a:spcBef>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場合の手順は以下のとおりです。</a:t>
            </a:r>
          </a:p>
        </p:txBody>
      </p:sp>
      <p:sp>
        <p:nvSpPr>
          <p:cNvPr id="117" name="テキスト ボックス 116"/>
          <p:cNvSpPr txBox="1"/>
          <p:nvPr/>
        </p:nvSpPr>
        <p:spPr>
          <a:xfrm>
            <a:off x="5873258" y="7087357"/>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20</a:t>
            </a:r>
            <a:r>
              <a:rPr lang="ja-JP" altLang="en-US" sz="1200" dirty="0">
                <a:solidFill>
                  <a:srgbClr val="000000"/>
                </a:solidFill>
              </a:rPr>
              <a:t>ページへ</a:t>
            </a:r>
            <a:endParaRPr kumimoji="1" lang="ja-JP" altLang="en-US" sz="1200" dirty="0">
              <a:solidFill>
                <a:srgbClr val="000000"/>
              </a:solidFill>
            </a:endParaRPr>
          </a:p>
        </p:txBody>
      </p:sp>
      <p:pic>
        <p:nvPicPr>
          <p:cNvPr id="76" name="図 75"/>
          <p:cNvPicPr>
            <a:picLocks noChangeAspect="1"/>
          </p:cNvPicPr>
          <p:nvPr/>
        </p:nvPicPr>
        <p:blipFill rotWithShape="1">
          <a:blip r:embed="rId3">
            <a:extLst>
              <a:ext uri="{28A0092B-C50C-407E-A947-70E740481C1C}">
                <a14:useLocalDpi xmlns:a14="http://schemas.microsoft.com/office/drawing/2010/main" val="0"/>
              </a:ext>
            </a:extLst>
          </a:blip>
          <a:srcRect b="477"/>
          <a:stretch/>
        </p:blipFill>
        <p:spPr>
          <a:xfrm>
            <a:off x="417192" y="1590512"/>
            <a:ext cx="3805134" cy="3736734"/>
          </a:xfrm>
          <a:prstGeom prst="rect">
            <a:avLst/>
          </a:prstGeom>
        </p:spPr>
      </p:pic>
      <p:sp>
        <p:nvSpPr>
          <p:cNvPr id="77" name="正方形/長方形 76"/>
          <p:cNvSpPr/>
          <p:nvPr/>
        </p:nvSpPr>
        <p:spPr>
          <a:xfrm>
            <a:off x="2405181" y="3696478"/>
            <a:ext cx="1817145" cy="36214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1" name="グループ化 80"/>
          <p:cNvGrpSpPr/>
          <p:nvPr/>
        </p:nvGrpSpPr>
        <p:grpSpPr>
          <a:xfrm>
            <a:off x="2016627" y="3751169"/>
            <a:ext cx="606263" cy="248659"/>
            <a:chOff x="4526702" y="1715725"/>
            <a:chExt cx="572460" cy="248659"/>
          </a:xfrm>
        </p:grpSpPr>
        <p:sp>
          <p:nvSpPr>
            <p:cNvPr id="87"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0"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111" name="図 1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38378" y="1794476"/>
            <a:ext cx="221151" cy="243266"/>
          </a:xfrm>
          <a:prstGeom prst="rect">
            <a:avLst/>
          </a:prstGeom>
        </p:spPr>
      </p:pic>
      <p:pic>
        <p:nvPicPr>
          <p:cNvPr id="112" name="図 111"/>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28767" y="1783547"/>
            <a:ext cx="297263" cy="302058"/>
          </a:xfrm>
          <a:prstGeom prst="rect">
            <a:avLst/>
          </a:prstGeom>
        </p:spPr>
      </p:pic>
      <p:sp>
        <p:nvSpPr>
          <p:cNvPr id="113" name="テキスト ボックス 112"/>
          <p:cNvSpPr txBox="1"/>
          <p:nvPr/>
        </p:nvSpPr>
        <p:spPr>
          <a:xfrm>
            <a:off x="3376817" y="1752916"/>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114" name="テキスト ボックス 113"/>
          <p:cNvSpPr txBox="1"/>
          <p:nvPr/>
        </p:nvSpPr>
        <p:spPr>
          <a:xfrm>
            <a:off x="3387207" y="1900220"/>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115" name="テキスト ボックス 114"/>
          <p:cNvSpPr txBox="1"/>
          <p:nvPr/>
        </p:nvSpPr>
        <p:spPr>
          <a:xfrm>
            <a:off x="1295395" y="1750625"/>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116" name="図 115"/>
          <p:cNvPicPr>
            <a:picLocks noChangeAspect="1"/>
          </p:cNvPicPr>
          <p:nvPr/>
        </p:nvPicPr>
        <p:blipFill rotWithShape="1">
          <a:blip r:embed="rId6">
            <a:extLst>
              <a:ext uri="{28A0092B-C50C-407E-A947-70E740481C1C}">
                <a14:useLocalDpi xmlns:a14="http://schemas.microsoft.com/office/drawing/2010/main" val="0"/>
              </a:ext>
            </a:extLst>
          </a:blip>
          <a:srcRect t="81534"/>
          <a:stretch/>
        </p:blipFill>
        <p:spPr>
          <a:xfrm>
            <a:off x="412123" y="2911555"/>
            <a:ext cx="3762933" cy="778867"/>
          </a:xfrm>
          <a:prstGeom prst="rect">
            <a:avLst/>
          </a:prstGeom>
        </p:spPr>
      </p:pic>
      <p:pic>
        <p:nvPicPr>
          <p:cNvPr id="118" name="図 117"/>
          <p:cNvPicPr>
            <a:picLocks noChangeAspect="1"/>
          </p:cNvPicPr>
          <p:nvPr/>
        </p:nvPicPr>
        <p:blipFill rotWithShape="1">
          <a:blip r:embed="rId6">
            <a:extLst>
              <a:ext uri="{28A0092B-C50C-407E-A947-70E740481C1C}">
                <a14:useLocalDpi xmlns:a14="http://schemas.microsoft.com/office/drawing/2010/main" val="0"/>
              </a:ext>
            </a:extLst>
          </a:blip>
          <a:srcRect b="74745"/>
          <a:stretch/>
        </p:blipFill>
        <p:spPr>
          <a:xfrm>
            <a:off x="413597" y="2073838"/>
            <a:ext cx="3762933" cy="1065197"/>
          </a:xfrm>
          <a:prstGeom prst="rect">
            <a:avLst/>
          </a:prstGeom>
        </p:spPr>
      </p:pic>
      <p:pic>
        <p:nvPicPr>
          <p:cNvPr id="119" name="図 118"/>
          <p:cNvPicPr>
            <a:picLocks noChangeAspect="1"/>
          </p:cNvPicPr>
          <p:nvPr/>
        </p:nvPicPr>
        <p:blipFill>
          <a:blip r:embed="rId7"/>
          <a:stretch>
            <a:fillRect/>
          </a:stretch>
        </p:blipFill>
        <p:spPr>
          <a:xfrm>
            <a:off x="3316923" y="2931468"/>
            <a:ext cx="768163" cy="146317"/>
          </a:xfrm>
          <a:prstGeom prst="rect">
            <a:avLst/>
          </a:prstGeom>
        </p:spPr>
      </p:pic>
      <p:sp>
        <p:nvSpPr>
          <p:cNvPr id="120" name="テキスト ボックス 119"/>
          <p:cNvSpPr txBox="1"/>
          <p:nvPr/>
        </p:nvSpPr>
        <p:spPr>
          <a:xfrm>
            <a:off x="1301005" y="1901154"/>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pic>
        <p:nvPicPr>
          <p:cNvPr id="121" name="図 120"/>
          <p:cNvPicPr>
            <a:picLocks noChangeAspect="1"/>
          </p:cNvPicPr>
          <p:nvPr/>
        </p:nvPicPr>
        <p:blipFill>
          <a:blip r:embed="rId7"/>
          <a:stretch>
            <a:fillRect/>
          </a:stretch>
        </p:blipFill>
        <p:spPr>
          <a:xfrm>
            <a:off x="3313753" y="2154516"/>
            <a:ext cx="768163" cy="146317"/>
          </a:xfrm>
          <a:prstGeom prst="rect">
            <a:avLst/>
          </a:prstGeom>
        </p:spPr>
      </p:pic>
      <p:pic>
        <p:nvPicPr>
          <p:cNvPr id="122" name="図 121"/>
          <p:cNvPicPr>
            <a:picLocks noChangeAspect="1"/>
          </p:cNvPicPr>
          <p:nvPr/>
        </p:nvPicPr>
        <p:blipFill>
          <a:blip r:embed="rId7"/>
          <a:stretch>
            <a:fillRect/>
          </a:stretch>
        </p:blipFill>
        <p:spPr>
          <a:xfrm>
            <a:off x="3316923" y="2396882"/>
            <a:ext cx="768163" cy="146317"/>
          </a:xfrm>
          <a:prstGeom prst="rect">
            <a:avLst/>
          </a:prstGeom>
        </p:spPr>
      </p:pic>
      <p:pic>
        <p:nvPicPr>
          <p:cNvPr id="123" name="図 122"/>
          <p:cNvPicPr>
            <a:picLocks noChangeAspect="1"/>
          </p:cNvPicPr>
          <p:nvPr/>
        </p:nvPicPr>
        <p:blipFill>
          <a:blip r:embed="rId7"/>
          <a:stretch>
            <a:fillRect/>
          </a:stretch>
        </p:blipFill>
        <p:spPr>
          <a:xfrm>
            <a:off x="3316923" y="2657265"/>
            <a:ext cx="768163" cy="146317"/>
          </a:xfrm>
          <a:prstGeom prst="rect">
            <a:avLst/>
          </a:prstGeom>
        </p:spPr>
      </p:pic>
      <p:pic>
        <p:nvPicPr>
          <p:cNvPr id="124" name="図 123"/>
          <p:cNvPicPr>
            <a:picLocks noChangeAspect="1"/>
          </p:cNvPicPr>
          <p:nvPr/>
        </p:nvPicPr>
        <p:blipFill>
          <a:blip r:embed="rId7"/>
          <a:stretch>
            <a:fillRect/>
          </a:stretch>
        </p:blipFill>
        <p:spPr>
          <a:xfrm>
            <a:off x="3316923" y="3185758"/>
            <a:ext cx="768163" cy="146317"/>
          </a:xfrm>
          <a:prstGeom prst="rect">
            <a:avLst/>
          </a:prstGeom>
        </p:spPr>
      </p:pic>
      <p:sp>
        <p:nvSpPr>
          <p:cNvPr id="125" name="フローチャート: せん孔テープ 124"/>
          <p:cNvSpPr/>
          <p:nvPr/>
        </p:nvSpPr>
        <p:spPr>
          <a:xfrm>
            <a:off x="320059" y="3040818"/>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6" name="正方形/長方形 125"/>
          <p:cNvSpPr/>
          <p:nvPr/>
        </p:nvSpPr>
        <p:spPr>
          <a:xfrm>
            <a:off x="401109" y="2079790"/>
            <a:ext cx="1854220" cy="1617704"/>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27" name="グループ化 126"/>
          <p:cNvGrpSpPr/>
          <p:nvPr/>
        </p:nvGrpSpPr>
        <p:grpSpPr>
          <a:xfrm>
            <a:off x="236451" y="1961962"/>
            <a:ext cx="198178" cy="281733"/>
            <a:chOff x="1417887" y="6988436"/>
            <a:chExt cx="198178" cy="281733"/>
          </a:xfrm>
        </p:grpSpPr>
        <p:sp>
          <p:nvSpPr>
            <p:cNvPr id="128"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9"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130" name="図 129"/>
          <p:cNvPicPr>
            <a:picLocks noChangeAspect="1"/>
          </p:cNvPicPr>
          <p:nvPr/>
        </p:nvPicPr>
        <p:blipFill rotWithShape="1">
          <a:blip r:embed="rId8">
            <a:extLst>
              <a:ext uri="{28A0092B-C50C-407E-A947-70E740481C1C}">
                <a14:useLocalDpi xmlns:a14="http://schemas.microsoft.com/office/drawing/2010/main" val="0"/>
              </a:ext>
            </a:extLst>
          </a:blip>
          <a:srcRect b="2701"/>
          <a:stretch/>
        </p:blipFill>
        <p:spPr>
          <a:xfrm>
            <a:off x="465838" y="5843407"/>
            <a:ext cx="3842632" cy="3652471"/>
          </a:xfrm>
          <a:prstGeom prst="rect">
            <a:avLst/>
          </a:prstGeom>
        </p:spPr>
      </p:pic>
      <p:sp>
        <p:nvSpPr>
          <p:cNvPr id="131" name="正方形/長方形 130"/>
          <p:cNvSpPr/>
          <p:nvPr/>
        </p:nvSpPr>
        <p:spPr>
          <a:xfrm>
            <a:off x="1929843" y="9142201"/>
            <a:ext cx="973995" cy="340131"/>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 name="正方形/長方形 131"/>
          <p:cNvSpPr/>
          <p:nvPr/>
        </p:nvSpPr>
        <p:spPr>
          <a:xfrm>
            <a:off x="1840241" y="9082666"/>
            <a:ext cx="1131321" cy="46882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33" name="グループ化 132"/>
          <p:cNvGrpSpPr/>
          <p:nvPr/>
        </p:nvGrpSpPr>
        <p:grpSpPr>
          <a:xfrm>
            <a:off x="1528491" y="8917458"/>
            <a:ext cx="606263" cy="248659"/>
            <a:chOff x="4526702" y="1715725"/>
            <a:chExt cx="572460" cy="248659"/>
          </a:xfrm>
        </p:grpSpPr>
        <p:sp>
          <p:nvSpPr>
            <p:cNvPr id="134"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35"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136" name="グループ化 135"/>
          <p:cNvGrpSpPr/>
          <p:nvPr/>
        </p:nvGrpSpPr>
        <p:grpSpPr>
          <a:xfrm>
            <a:off x="1716575" y="9139977"/>
            <a:ext cx="198178" cy="281733"/>
            <a:chOff x="1417887" y="6988436"/>
            <a:chExt cx="198178" cy="281733"/>
          </a:xfrm>
        </p:grpSpPr>
        <p:sp>
          <p:nvSpPr>
            <p:cNvPr id="137"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38"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139" name="図 138"/>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96998" y="6327957"/>
            <a:ext cx="1832457" cy="1535030"/>
          </a:xfrm>
          <a:prstGeom prst="rect">
            <a:avLst/>
          </a:prstGeom>
        </p:spPr>
      </p:pic>
      <p:pic>
        <p:nvPicPr>
          <p:cNvPr id="140" name="図 139"/>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464047" y="6327957"/>
            <a:ext cx="1832457" cy="1535030"/>
          </a:xfrm>
          <a:prstGeom prst="rect">
            <a:avLst/>
          </a:prstGeom>
        </p:spPr>
      </p:pic>
      <p:pic>
        <p:nvPicPr>
          <p:cNvPr id="141" name="図 14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408705" y="6048175"/>
            <a:ext cx="221151" cy="243266"/>
          </a:xfrm>
          <a:prstGeom prst="rect">
            <a:avLst/>
          </a:prstGeom>
        </p:spPr>
      </p:pic>
      <p:pic>
        <p:nvPicPr>
          <p:cNvPr id="142" name="図 141"/>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60745" y="6037394"/>
            <a:ext cx="297263" cy="302058"/>
          </a:xfrm>
          <a:prstGeom prst="rect">
            <a:avLst/>
          </a:prstGeom>
        </p:spPr>
      </p:pic>
      <p:sp>
        <p:nvSpPr>
          <p:cNvPr id="143" name="テキスト ボックス 142"/>
          <p:cNvSpPr txBox="1"/>
          <p:nvPr/>
        </p:nvSpPr>
        <p:spPr>
          <a:xfrm>
            <a:off x="3308795" y="6006763"/>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144" name="テキスト ボックス 143"/>
          <p:cNvSpPr txBox="1"/>
          <p:nvPr/>
        </p:nvSpPr>
        <p:spPr>
          <a:xfrm>
            <a:off x="3319185" y="6154067"/>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145" name="テキスト ボックス 144"/>
          <p:cNvSpPr txBox="1"/>
          <p:nvPr/>
        </p:nvSpPr>
        <p:spPr>
          <a:xfrm>
            <a:off x="1371332" y="6154853"/>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146" name="テキスト ボックス 145"/>
          <p:cNvSpPr txBox="1"/>
          <p:nvPr/>
        </p:nvSpPr>
        <p:spPr>
          <a:xfrm>
            <a:off x="1365722" y="6004324"/>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147" name="図 14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419428" y="6048595"/>
            <a:ext cx="221151" cy="243266"/>
          </a:xfrm>
          <a:prstGeom prst="rect">
            <a:avLst/>
          </a:prstGeom>
        </p:spPr>
      </p:pic>
      <p:sp>
        <p:nvSpPr>
          <p:cNvPr id="148" name="テキスト ボックス 147"/>
          <p:cNvSpPr txBox="1"/>
          <p:nvPr/>
        </p:nvSpPr>
        <p:spPr>
          <a:xfrm>
            <a:off x="1376445" y="6004744"/>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149" name="図 148"/>
          <p:cNvPicPr>
            <a:picLocks noChangeAspect="1"/>
          </p:cNvPicPr>
          <p:nvPr/>
        </p:nvPicPr>
        <p:blipFill rotWithShape="1">
          <a:blip r:embed="rId6">
            <a:extLst>
              <a:ext uri="{28A0092B-C50C-407E-A947-70E740481C1C}">
                <a14:useLocalDpi xmlns:a14="http://schemas.microsoft.com/office/drawing/2010/main" val="0"/>
              </a:ext>
            </a:extLst>
          </a:blip>
          <a:srcRect t="81534"/>
          <a:stretch/>
        </p:blipFill>
        <p:spPr>
          <a:xfrm>
            <a:off x="451629" y="7095824"/>
            <a:ext cx="3809572" cy="778867"/>
          </a:xfrm>
          <a:prstGeom prst="rect">
            <a:avLst/>
          </a:prstGeom>
        </p:spPr>
      </p:pic>
      <p:pic>
        <p:nvPicPr>
          <p:cNvPr id="150" name="図 149"/>
          <p:cNvPicPr>
            <a:picLocks noChangeAspect="1"/>
          </p:cNvPicPr>
          <p:nvPr/>
        </p:nvPicPr>
        <p:blipFill rotWithShape="1">
          <a:blip r:embed="rId6">
            <a:extLst>
              <a:ext uri="{28A0092B-C50C-407E-A947-70E740481C1C}">
                <a14:useLocalDpi xmlns:a14="http://schemas.microsoft.com/office/drawing/2010/main" val="0"/>
              </a:ext>
            </a:extLst>
          </a:blip>
          <a:srcRect b="74745"/>
          <a:stretch/>
        </p:blipFill>
        <p:spPr>
          <a:xfrm>
            <a:off x="465839" y="6328374"/>
            <a:ext cx="3831188" cy="1064780"/>
          </a:xfrm>
          <a:prstGeom prst="rect">
            <a:avLst/>
          </a:prstGeom>
        </p:spPr>
      </p:pic>
      <p:sp>
        <p:nvSpPr>
          <p:cNvPr id="151" name="テキスト ボックス 150"/>
          <p:cNvSpPr txBox="1"/>
          <p:nvPr/>
        </p:nvSpPr>
        <p:spPr>
          <a:xfrm>
            <a:off x="1382055" y="6155273"/>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152" name="フローチャート: せん孔テープ 151"/>
          <p:cNvSpPr/>
          <p:nvPr/>
        </p:nvSpPr>
        <p:spPr>
          <a:xfrm>
            <a:off x="401109" y="7294937"/>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85326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図 70"/>
          <p:cNvPicPr>
            <a:picLocks noChangeAspect="1"/>
          </p:cNvPicPr>
          <p:nvPr/>
        </p:nvPicPr>
        <p:blipFill>
          <a:blip r:embed="rId3"/>
          <a:stretch>
            <a:fillRect/>
          </a:stretch>
        </p:blipFill>
        <p:spPr>
          <a:xfrm>
            <a:off x="347706" y="8743948"/>
            <a:ext cx="4024302" cy="372621"/>
          </a:xfrm>
          <a:prstGeom prst="rect">
            <a:avLst/>
          </a:prstGeom>
        </p:spPr>
      </p:pic>
      <p:pic>
        <p:nvPicPr>
          <p:cNvPr id="67" name="図 66">
            <a:extLst>
              <a:ext uri="{FF2B5EF4-FFF2-40B4-BE49-F238E27FC236}">
                <a16:creationId xmlns:a16="http://schemas.microsoft.com/office/drawing/2014/main" id="{0FC516A7-FEF3-480D-A330-2024F91468E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00959" y="3056041"/>
            <a:ext cx="2042889" cy="2656054"/>
          </a:xfrm>
          <a:prstGeom prst="rect">
            <a:avLst/>
          </a:prstGeom>
        </p:spPr>
      </p:pic>
      <p:pic>
        <p:nvPicPr>
          <p:cNvPr id="64" name="図 63">
            <a:extLst>
              <a:ext uri="{FF2B5EF4-FFF2-40B4-BE49-F238E27FC236}">
                <a16:creationId xmlns:a16="http://schemas.microsoft.com/office/drawing/2014/main" id="{A5717FC6-6748-4E98-8662-F6B9F9E702A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45465" y="2324714"/>
            <a:ext cx="1922538" cy="782419"/>
          </a:xfrm>
          <a:prstGeom prst="rect">
            <a:avLst/>
          </a:prstGeom>
        </p:spPr>
      </p:pic>
      <p:pic>
        <p:nvPicPr>
          <p:cNvPr id="66" name="図 65">
            <a:extLst>
              <a:ext uri="{FF2B5EF4-FFF2-40B4-BE49-F238E27FC236}">
                <a16:creationId xmlns:a16="http://schemas.microsoft.com/office/drawing/2014/main" id="{81767F04-61C5-4FF7-87C9-3C655E2FB19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45465" y="1786357"/>
            <a:ext cx="1922536" cy="543936"/>
          </a:xfrm>
          <a:prstGeom prst="rect">
            <a:avLst/>
          </a:prstGeom>
        </p:spPr>
      </p:pic>
      <p:sp>
        <p:nvSpPr>
          <p:cNvPr id="2" name="テキスト ボックス 1">
            <a:extLst>
              <a:ext uri="{FF2B5EF4-FFF2-40B4-BE49-F238E27FC236}">
                <a16:creationId xmlns:a16="http://schemas.microsoft.com/office/drawing/2014/main" id="{0A4A6763-EA13-4919-BF92-ED8D9087DA58}"/>
              </a:ext>
            </a:extLst>
          </p:cNvPr>
          <p:cNvSpPr txBox="1"/>
          <p:nvPr/>
        </p:nvSpPr>
        <p:spPr>
          <a:xfrm>
            <a:off x="753664" y="2324714"/>
            <a:ext cx="206650" cy="230832"/>
          </a:xfrm>
          <a:prstGeom prst="rect">
            <a:avLst/>
          </a:prstGeom>
          <a:noFill/>
        </p:spPr>
        <p:txBody>
          <a:bodyPr wrap="square" rtlCol="0">
            <a:spAutoFit/>
          </a:bodyPr>
          <a:lstStyle/>
          <a:p>
            <a:r>
              <a:rPr kumimoji="1" lang="ja-JP" altLang="en-US" sz="900" dirty="0"/>
              <a:t>✓</a:t>
            </a:r>
            <a:endParaRPr kumimoji="1" lang="ja-JP" altLang="en-US" sz="1100" dirty="0"/>
          </a:p>
        </p:txBody>
      </p:sp>
      <p:sp>
        <p:nvSpPr>
          <p:cNvPr id="34" name="正方形/長方形 33"/>
          <p:cNvSpPr/>
          <p:nvPr/>
        </p:nvSpPr>
        <p:spPr>
          <a:xfrm>
            <a:off x="192679" y="1333151"/>
            <a:ext cx="6551928" cy="344814"/>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p>
        </p:txBody>
      </p:sp>
      <p:sp>
        <p:nvSpPr>
          <p:cNvPr id="13" name="正方形/長方形 12"/>
          <p:cNvSpPr/>
          <p:nvPr/>
        </p:nvSpPr>
        <p:spPr>
          <a:xfrm>
            <a:off x="4340174" y="1887012"/>
            <a:ext cx="2260135" cy="2220839"/>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個人番号カード等で本人確認を行い、保護者等の個人番号を入力します。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課税地が選択されていることを確認します。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kumimoji="1"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「入力内容確認（一時保存）」ボタンをクリックします。</a:t>
            </a:r>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340179" y="4385905"/>
            <a:ext cx="2260055" cy="5056369"/>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生徒本人の個人番号を入力した場合のみ表示されます。学校等で本人確認を行うため、個人番号カード等の画像をアップロードしてください。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生活扶助を受けている場合、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p>
          <a:p>
            <a:pPr marL="182563" indent="-182563"/>
            <a:r>
              <a:rPr lang="ja-JP" altLang="en-US" sz="11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1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課税地は</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その年の</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日現在</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月分の申請届出の場合は、その前年の</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日現在</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の住民票の届出住所となります。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保護者等が海外に住んでおり、住民税が課されていない場合、チェックします。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チェックした場合、課税地の選択は不要です。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632665" y="1759168"/>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4634659" y="4250349"/>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4" name="グループ化 113"/>
          <p:cNvGrpSpPr/>
          <p:nvPr/>
        </p:nvGrpSpPr>
        <p:grpSpPr>
          <a:xfrm>
            <a:off x="4391939" y="4582654"/>
            <a:ext cx="198178" cy="281733"/>
            <a:chOff x="1417887" y="6988436"/>
            <a:chExt cx="198178" cy="281733"/>
          </a:xfrm>
        </p:grpSpPr>
        <p:sp>
          <p:nvSpPr>
            <p:cNvPr id="115"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6"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58" name="グループ化 57"/>
          <p:cNvGrpSpPr/>
          <p:nvPr/>
        </p:nvGrpSpPr>
        <p:grpSpPr>
          <a:xfrm>
            <a:off x="4390799" y="2809303"/>
            <a:ext cx="198178" cy="281733"/>
            <a:chOff x="4707498" y="3412377"/>
            <a:chExt cx="198178" cy="281733"/>
          </a:xfrm>
        </p:grpSpPr>
        <p:sp>
          <p:nvSpPr>
            <p:cNvPr id="59" name="円/楕円 58"/>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0"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grpSp>
        <p:nvGrpSpPr>
          <p:cNvPr id="61" name="グループ化 60"/>
          <p:cNvGrpSpPr/>
          <p:nvPr/>
        </p:nvGrpSpPr>
        <p:grpSpPr>
          <a:xfrm>
            <a:off x="4390869" y="2048560"/>
            <a:ext cx="198178" cy="281733"/>
            <a:chOff x="4707498" y="2767507"/>
            <a:chExt cx="198178" cy="281733"/>
          </a:xfrm>
        </p:grpSpPr>
        <p:sp>
          <p:nvSpPr>
            <p:cNvPr id="62"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grpSp>
        <p:nvGrpSpPr>
          <p:cNvPr id="35" name="グループ化 34"/>
          <p:cNvGrpSpPr/>
          <p:nvPr/>
        </p:nvGrpSpPr>
        <p:grpSpPr>
          <a:xfrm>
            <a:off x="4372008" y="6044148"/>
            <a:ext cx="198178" cy="281733"/>
            <a:chOff x="1417887" y="6988436"/>
            <a:chExt cx="198178" cy="281733"/>
          </a:xfrm>
        </p:grpSpPr>
        <p:sp>
          <p:nvSpPr>
            <p:cNvPr id="36"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42" name="正方形/長方形 41"/>
          <p:cNvSpPr/>
          <p:nvPr/>
        </p:nvSpPr>
        <p:spPr>
          <a:xfrm>
            <a:off x="236220" y="797049"/>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個人番号を入力する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場合で、 </a:t>
            </a:r>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今回初めて個人番号を提出するか、提出済の個人番号に変更がある場合</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の手順は以下のとおりです。</a:t>
            </a:r>
          </a:p>
        </p:txBody>
      </p:sp>
      <p:grpSp>
        <p:nvGrpSpPr>
          <p:cNvPr id="43" name="グループ化 42">
            <a:extLst>
              <a:ext uri="{FF2B5EF4-FFF2-40B4-BE49-F238E27FC236}">
                <a16:creationId xmlns:a16="http://schemas.microsoft.com/office/drawing/2014/main" id="{FDE9D013-D746-4923-B350-046F5919B867}"/>
              </a:ext>
            </a:extLst>
          </p:cNvPr>
          <p:cNvGrpSpPr/>
          <p:nvPr/>
        </p:nvGrpSpPr>
        <p:grpSpPr>
          <a:xfrm>
            <a:off x="4390799" y="3360952"/>
            <a:ext cx="198178" cy="281733"/>
            <a:chOff x="4707498" y="3412377"/>
            <a:chExt cx="198178" cy="281733"/>
          </a:xfrm>
        </p:grpSpPr>
        <p:sp>
          <p:nvSpPr>
            <p:cNvPr id="44" name="円/楕円 58">
              <a:extLst>
                <a:ext uri="{FF2B5EF4-FFF2-40B4-BE49-F238E27FC236}">
                  <a16:creationId xmlns:a16="http://schemas.microsoft.com/office/drawing/2014/main" id="{702619EE-F468-4256-A9F6-9A40EB516CE7}"/>
                </a:ext>
              </a:extLst>
            </p:cNvPr>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a:extLst>
                <a:ext uri="{FF2B5EF4-FFF2-40B4-BE49-F238E27FC236}">
                  <a16:creationId xmlns:a16="http://schemas.microsoft.com/office/drawing/2014/main" id="{BCB715F8-EB0B-4482-9FA1-D2C2876F877D}"/>
                </a:ext>
              </a:extLst>
            </p:cNvPr>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55" name="グループ化 54"/>
          <p:cNvGrpSpPr/>
          <p:nvPr/>
        </p:nvGrpSpPr>
        <p:grpSpPr>
          <a:xfrm>
            <a:off x="4385736" y="6846405"/>
            <a:ext cx="198178" cy="281733"/>
            <a:chOff x="1417887" y="7452032"/>
            <a:chExt cx="198178" cy="281733"/>
          </a:xfrm>
        </p:grpSpPr>
        <p:sp>
          <p:nvSpPr>
            <p:cNvPr id="56" name="円/楕円 10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7"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sp>
        <p:nvSpPr>
          <p:cNvPr id="72" name="テキスト ボックス 71"/>
          <p:cNvSpPr txBox="1"/>
          <p:nvPr/>
        </p:nvSpPr>
        <p:spPr>
          <a:xfrm>
            <a:off x="5747822" y="3942820"/>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20</a:t>
            </a:r>
            <a:r>
              <a:rPr lang="ja-JP" altLang="en-US" sz="1200" dirty="0">
                <a:solidFill>
                  <a:srgbClr val="000000"/>
                </a:solidFill>
              </a:rPr>
              <a:t>ページへ</a:t>
            </a:r>
            <a:endParaRPr kumimoji="1" lang="ja-JP" altLang="en-US" sz="1200" dirty="0">
              <a:solidFill>
                <a:srgbClr val="000000"/>
              </a:solidFill>
            </a:endParaRPr>
          </a:p>
        </p:txBody>
      </p:sp>
      <p:pic>
        <p:nvPicPr>
          <p:cNvPr id="70" name="図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989" y="9168994"/>
            <a:ext cx="2704064" cy="406626"/>
          </a:xfrm>
          <a:prstGeom prst="rect">
            <a:avLst/>
          </a:prstGeom>
        </p:spPr>
      </p:pic>
      <p:sp>
        <p:nvSpPr>
          <p:cNvPr id="76" name="正方形/長方形 75"/>
          <p:cNvSpPr/>
          <p:nvPr/>
        </p:nvSpPr>
        <p:spPr>
          <a:xfrm>
            <a:off x="761279" y="1790833"/>
            <a:ext cx="1880677" cy="162768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正方形/長方形 76"/>
          <p:cNvSpPr/>
          <p:nvPr/>
        </p:nvSpPr>
        <p:spPr>
          <a:xfrm>
            <a:off x="2503692" y="9204909"/>
            <a:ext cx="991295" cy="33721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2" name="グループ化 81"/>
          <p:cNvGrpSpPr/>
          <p:nvPr/>
        </p:nvGrpSpPr>
        <p:grpSpPr>
          <a:xfrm>
            <a:off x="2260768" y="9178883"/>
            <a:ext cx="198178" cy="281733"/>
            <a:chOff x="4707498" y="3412377"/>
            <a:chExt cx="198178" cy="281733"/>
          </a:xfrm>
        </p:grpSpPr>
        <p:sp>
          <p:nvSpPr>
            <p:cNvPr id="83" name="円/楕円 64"/>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4"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３</a:t>
              </a:r>
            </a:p>
          </p:txBody>
        </p:sp>
      </p:grpSp>
      <p:grpSp>
        <p:nvGrpSpPr>
          <p:cNvPr id="85" name="グループ化 84"/>
          <p:cNvGrpSpPr/>
          <p:nvPr/>
        </p:nvGrpSpPr>
        <p:grpSpPr>
          <a:xfrm>
            <a:off x="425271" y="1740760"/>
            <a:ext cx="198178" cy="281733"/>
            <a:chOff x="4707498" y="2767507"/>
            <a:chExt cx="198178" cy="281733"/>
          </a:xfrm>
        </p:grpSpPr>
        <p:sp>
          <p:nvSpPr>
            <p:cNvPr id="86" name="円/楕円 6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sp>
        <p:nvSpPr>
          <p:cNvPr id="88" name="正方形/長方形 87"/>
          <p:cNvSpPr/>
          <p:nvPr/>
        </p:nvSpPr>
        <p:spPr>
          <a:xfrm>
            <a:off x="704329" y="3466725"/>
            <a:ext cx="1956932" cy="1574597"/>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9" name="グループ化 88"/>
          <p:cNvGrpSpPr/>
          <p:nvPr/>
        </p:nvGrpSpPr>
        <p:grpSpPr>
          <a:xfrm>
            <a:off x="425271" y="3342628"/>
            <a:ext cx="198178" cy="281733"/>
            <a:chOff x="1417887" y="6988436"/>
            <a:chExt cx="198178" cy="281733"/>
          </a:xfrm>
        </p:grpSpPr>
        <p:sp>
          <p:nvSpPr>
            <p:cNvPr id="90"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92" name="グループ化 91"/>
          <p:cNvGrpSpPr/>
          <p:nvPr/>
        </p:nvGrpSpPr>
        <p:grpSpPr>
          <a:xfrm>
            <a:off x="460490" y="6813153"/>
            <a:ext cx="198178" cy="281733"/>
            <a:chOff x="4707498" y="2767507"/>
            <a:chExt cx="198178" cy="281733"/>
          </a:xfrm>
        </p:grpSpPr>
        <p:sp>
          <p:nvSpPr>
            <p:cNvPr id="93" name="円/楕円 6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4"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65" name="テキスト プレースホルダー 10"/>
          <p:cNvSpPr>
            <a:spLocks noGrp="1"/>
          </p:cNvSpPr>
          <p:nvPr>
            <p:ph type="body" sz="quarter" idx="10"/>
          </p:nvPr>
        </p:nvSpPr>
        <p:spPr>
          <a:xfrm>
            <a:off x="119207" y="4192"/>
            <a:ext cx="6625475" cy="720000"/>
          </a:xfrm>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pic>
        <p:nvPicPr>
          <p:cNvPr id="69" name="図 68"/>
          <p:cNvPicPr>
            <a:picLocks noChangeAspect="1"/>
          </p:cNvPicPr>
          <p:nvPr/>
        </p:nvPicPr>
        <p:blipFill rotWithShape="1">
          <a:blip r:embed="rId8">
            <a:extLst>
              <a:ext uri="{28A0092B-C50C-407E-A947-70E740481C1C}">
                <a14:useLocalDpi xmlns:a14="http://schemas.microsoft.com/office/drawing/2010/main" val="0"/>
              </a:ext>
            </a:extLst>
          </a:blip>
          <a:srcRect l="25910" t="82023" r="50353" b="4082"/>
          <a:stretch/>
        </p:blipFill>
        <p:spPr>
          <a:xfrm>
            <a:off x="768446" y="5712095"/>
            <a:ext cx="1859207" cy="3001139"/>
          </a:xfrm>
          <a:prstGeom prst="rect">
            <a:avLst/>
          </a:prstGeom>
        </p:spPr>
      </p:pic>
      <p:sp>
        <p:nvSpPr>
          <p:cNvPr id="75" name="正方形/長方形 74"/>
          <p:cNvSpPr/>
          <p:nvPr/>
        </p:nvSpPr>
        <p:spPr>
          <a:xfrm>
            <a:off x="750079" y="6840566"/>
            <a:ext cx="1899716" cy="186354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 name="正方形/長方形 77"/>
          <p:cNvSpPr/>
          <p:nvPr/>
        </p:nvSpPr>
        <p:spPr>
          <a:xfrm>
            <a:off x="717419" y="5705452"/>
            <a:ext cx="2016717" cy="109041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9" name="グループ化 78"/>
          <p:cNvGrpSpPr/>
          <p:nvPr/>
        </p:nvGrpSpPr>
        <p:grpSpPr>
          <a:xfrm>
            <a:off x="467269" y="5633553"/>
            <a:ext cx="163830" cy="281733"/>
            <a:chOff x="1417887" y="6988436"/>
            <a:chExt cx="198178" cy="281733"/>
          </a:xfrm>
        </p:grpSpPr>
        <p:sp>
          <p:nvSpPr>
            <p:cNvPr id="80"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95" name="正方形/長方形 94"/>
          <p:cNvSpPr/>
          <p:nvPr/>
        </p:nvSpPr>
        <p:spPr>
          <a:xfrm>
            <a:off x="698106" y="8491284"/>
            <a:ext cx="2017254" cy="17000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6" name="グループ化 95"/>
          <p:cNvGrpSpPr/>
          <p:nvPr/>
        </p:nvGrpSpPr>
        <p:grpSpPr>
          <a:xfrm>
            <a:off x="477664" y="8372108"/>
            <a:ext cx="163830" cy="281733"/>
            <a:chOff x="1417887" y="7452032"/>
            <a:chExt cx="198178" cy="281733"/>
          </a:xfrm>
        </p:grpSpPr>
        <p:sp>
          <p:nvSpPr>
            <p:cNvPr id="97" name="円/楕円 10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8"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sp>
        <p:nvSpPr>
          <p:cNvPr id="104" name="正方形/長方形 103"/>
          <p:cNvSpPr/>
          <p:nvPr/>
        </p:nvSpPr>
        <p:spPr>
          <a:xfrm>
            <a:off x="689690" y="7645496"/>
            <a:ext cx="2016717" cy="81145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05" name="グループ化 104"/>
          <p:cNvGrpSpPr/>
          <p:nvPr/>
        </p:nvGrpSpPr>
        <p:grpSpPr>
          <a:xfrm>
            <a:off x="477703" y="7561955"/>
            <a:ext cx="163830" cy="281733"/>
            <a:chOff x="1417887" y="6988436"/>
            <a:chExt cx="198178" cy="281733"/>
          </a:xfrm>
        </p:grpSpPr>
        <p:sp>
          <p:nvSpPr>
            <p:cNvPr id="106"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108" name="グループ化 107"/>
          <p:cNvGrpSpPr/>
          <p:nvPr/>
        </p:nvGrpSpPr>
        <p:grpSpPr>
          <a:xfrm>
            <a:off x="4372008" y="8138744"/>
            <a:ext cx="231750" cy="344813"/>
            <a:chOff x="1417887" y="7483828"/>
            <a:chExt cx="198178" cy="281733"/>
          </a:xfrm>
        </p:grpSpPr>
        <p:sp>
          <p:nvSpPr>
            <p:cNvPr id="109" name="円/楕円 10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0" name="コンテンツ プレースホルダー 2"/>
            <p:cNvSpPr txBox="1">
              <a:spLocks/>
            </p:cNvSpPr>
            <p:nvPr/>
          </p:nvSpPr>
          <p:spPr>
            <a:xfrm>
              <a:off x="1461452" y="7483828"/>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pic>
        <p:nvPicPr>
          <p:cNvPr id="68" name="図 67">
            <a:extLst>
              <a:ext uri="{FF2B5EF4-FFF2-40B4-BE49-F238E27FC236}">
                <a16:creationId xmlns:a16="http://schemas.microsoft.com/office/drawing/2014/main" id="{014B2A5A-4887-0826-46B1-C76E48099D45}"/>
              </a:ext>
            </a:extLst>
          </p:cNvPr>
          <p:cNvPicPr>
            <a:picLocks noChangeAspect="1"/>
          </p:cNvPicPr>
          <p:nvPr/>
        </p:nvPicPr>
        <p:blipFill rotWithShape="1">
          <a:blip r:embed="rId9">
            <a:extLst>
              <a:ext uri="{28A0092B-C50C-407E-A947-70E740481C1C}">
                <a14:useLocalDpi xmlns:a14="http://schemas.microsoft.com/office/drawing/2010/main" val="0"/>
              </a:ext>
            </a:extLst>
          </a:blip>
          <a:srcRect l="6451" t="21321" r="54092" b="37450"/>
          <a:stretch/>
        </p:blipFill>
        <p:spPr>
          <a:xfrm>
            <a:off x="873317" y="9178883"/>
            <a:ext cx="1313583" cy="296297"/>
          </a:xfrm>
          <a:prstGeom prst="rect">
            <a:avLst/>
          </a:prstGeom>
        </p:spPr>
      </p:pic>
    </p:spTree>
    <p:extLst>
      <p:ext uri="{BB962C8B-B14F-4D97-AF65-F5344CB8AC3E}">
        <p14:creationId xmlns:p14="http://schemas.microsoft.com/office/powerpoint/2010/main" val="274812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FD2E523-D026-456E-92D2-97E4D311F041}"/>
              </a:ext>
            </a:extLst>
          </p:cNvPr>
          <p:cNvSpPr txBox="1"/>
          <p:nvPr/>
        </p:nvSpPr>
        <p:spPr>
          <a:xfrm>
            <a:off x="296214" y="7753611"/>
            <a:ext cx="6265573" cy="1667829"/>
          </a:xfrm>
          <a:prstGeom prst="rect">
            <a:avLst/>
          </a:prstGeom>
          <a:noFill/>
          <a:ln>
            <a:solidFill>
              <a:schemeClr val="tx1"/>
            </a:solidFill>
            <a:prstDash val="dash"/>
          </a:ln>
        </p:spPr>
        <p:txBody>
          <a:bodyPr wrap="square" anchor="ctr" anchorCtr="0">
            <a:noAutofit/>
          </a:bodyPr>
          <a:lstStyle/>
          <a:p>
            <a:pPr marL="450850" indent="-285750">
              <a:buFont typeface="Wingdings" panose="05000000000000000000" pitchFamily="2" charset="2"/>
              <a:buChar char="n"/>
            </a:pPr>
            <a:r>
              <a:rPr lang="en-US" altLang="ja-JP" sz="1400" dirty="0">
                <a:solidFill>
                  <a:srgbClr val="000000"/>
                </a:solidFill>
                <a:latin typeface="Meiryo UI" panose="020B0604030504040204" pitchFamily="50" charset="-128"/>
                <a:ea typeface="Meiryo UI" panose="020B0604030504040204" pitchFamily="50" charset="-128"/>
              </a:rPr>
              <a:t>e-Shien</a:t>
            </a:r>
            <a:r>
              <a:rPr lang="ja-JP" altLang="en-US" sz="1400" dirty="0">
                <a:solidFill>
                  <a:srgbClr val="000000"/>
                </a:solidFill>
                <a:latin typeface="Meiryo UI" panose="020B0604030504040204" pitchFamily="50" charset="-128"/>
                <a:ea typeface="Meiryo UI" panose="020B0604030504040204" pitchFamily="50" charset="-128"/>
              </a:rPr>
              <a:t>へのアクセス</a:t>
            </a:r>
            <a:endParaRPr lang="en-US" altLang="ja-JP" sz="800" dirty="0">
              <a:solidFill>
                <a:srgbClr val="000000"/>
              </a:solidFill>
              <a:latin typeface="Meiryo UI" panose="020B0604030504040204" pitchFamily="50" charset="-128"/>
              <a:ea typeface="Meiryo UI" panose="020B0604030504040204" pitchFamily="50" charset="-128"/>
            </a:endParaRPr>
          </a:p>
          <a:p>
            <a:pPr marL="450850"/>
            <a:r>
              <a:rPr lang="en-US" altLang="ja-JP" sz="1200" dirty="0">
                <a:latin typeface="Meiryo UI" panose="020B0604030504040204" pitchFamily="50" charset="-128"/>
                <a:ea typeface="Meiryo UI" panose="020B0604030504040204" pitchFamily="50" charset="-128"/>
                <a:hlinkClick r:id="rId3"/>
              </a:rPr>
              <a:t>https://www.e-shien.mext.go.jp/</a:t>
            </a:r>
            <a:endParaRPr lang="en-US" altLang="ja-JP" sz="1200" dirty="0">
              <a:latin typeface="Meiryo UI" panose="020B0604030504040204" pitchFamily="50" charset="-128"/>
              <a:ea typeface="Meiryo UI" panose="020B0604030504040204" pitchFamily="50" charset="-128"/>
            </a:endParaRPr>
          </a:p>
          <a:p>
            <a:pPr marL="450850" indent="-285750">
              <a:buFont typeface="Wingdings" panose="05000000000000000000" pitchFamily="2" charset="2"/>
              <a:buChar char="n"/>
            </a:pPr>
            <a:endParaRPr lang="en-US" altLang="ja-JP" sz="800" dirty="0">
              <a:latin typeface="Meiryo UI" panose="020B0604030504040204" pitchFamily="50" charset="-128"/>
              <a:ea typeface="Meiryo UI" panose="020B0604030504040204" pitchFamily="50" charset="-128"/>
            </a:endParaRPr>
          </a:p>
          <a:p>
            <a:pPr marL="450850" lvl="1" indent="-285750">
              <a:buFont typeface="Wingdings" panose="05000000000000000000" pitchFamily="2" charset="2"/>
              <a:buChar char="n"/>
            </a:pPr>
            <a:r>
              <a:rPr lang="ja-JP" altLang="en-US" sz="1400" dirty="0">
                <a:solidFill>
                  <a:srgbClr val="000000"/>
                </a:solidFill>
                <a:latin typeface="Meiryo UI" panose="020B0604030504040204" pitchFamily="50" charset="-128"/>
                <a:ea typeface="Meiryo UI" panose="020B0604030504040204" pitchFamily="50" charset="-128"/>
              </a:rPr>
              <a:t>操作手順の説明動画、</a:t>
            </a:r>
            <a:r>
              <a:rPr lang="en-US" altLang="ja-JP" sz="1400" dirty="0">
                <a:solidFill>
                  <a:srgbClr val="000000"/>
                </a:solidFill>
                <a:latin typeface="Meiryo UI" panose="020B0604030504040204" pitchFamily="50" charset="-128"/>
                <a:ea typeface="Meiryo UI" panose="020B0604030504040204" pitchFamily="50" charset="-128"/>
              </a:rPr>
              <a:t>FAQ</a:t>
            </a:r>
            <a:r>
              <a:rPr lang="ja-JP" altLang="en-US" sz="1400" dirty="0">
                <a:solidFill>
                  <a:srgbClr val="000000"/>
                </a:solidFill>
                <a:latin typeface="Meiryo UI" panose="020B0604030504040204" pitchFamily="50" charset="-128"/>
                <a:ea typeface="Meiryo UI" panose="020B0604030504040204" pitchFamily="50" charset="-128"/>
              </a:rPr>
              <a:t>等</a:t>
            </a:r>
            <a:endParaRPr lang="en-US" altLang="ja-JP" sz="800" dirty="0">
              <a:solidFill>
                <a:srgbClr val="000000"/>
              </a:solidFill>
              <a:latin typeface="Meiryo UI" panose="020B0604030504040204" pitchFamily="50" charset="-128"/>
              <a:ea typeface="Meiryo UI" panose="020B0604030504040204" pitchFamily="50" charset="-128"/>
            </a:endParaRPr>
          </a:p>
          <a:p>
            <a:pPr marL="450850" lvl="1"/>
            <a:r>
              <a:rPr lang="en-US" altLang="ja-JP" sz="1200" dirty="0">
                <a:latin typeface="Meiryo UI" panose="020B0604030504040204" pitchFamily="50" charset="-128"/>
                <a:ea typeface="Meiryo UI" panose="020B0604030504040204" pitchFamily="50" charset="-128"/>
                <a:cs typeface="Meiryo UI" panose="020B0604030504040204" pitchFamily="50" charset="-128"/>
                <a:hlinkClick r:id="rId4"/>
              </a:rPr>
              <a:t>https://www.mext.go.jp/a_menu/shotou/mushouka/01753.html</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450850" lvl="1"/>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450850" indent="-285750">
              <a:buFont typeface="Wingdings" panose="05000000000000000000" pitchFamily="2" charset="2"/>
              <a:buChar char="n"/>
            </a:pPr>
            <a:r>
              <a:rPr lang="ja-JP" altLang="en-US" sz="1400" dirty="0">
                <a:solidFill>
                  <a:srgbClr val="000000"/>
                </a:solidFill>
                <a:latin typeface="Meiryo UI" panose="020B0604030504040204" pitchFamily="50" charset="-128"/>
                <a:ea typeface="Meiryo UI" panose="020B0604030504040204" pitchFamily="50" charset="-128"/>
              </a:rPr>
              <a:t>就学支援金制度の概要</a:t>
            </a:r>
            <a:r>
              <a:rPr lang="en-US" altLang="ja-JP" sz="1200" dirty="0">
                <a:latin typeface="Meiryo UI" panose="020B0604030504040204" pitchFamily="50" charset="-128"/>
                <a:ea typeface="Meiryo UI" panose="020B0604030504040204" pitchFamily="50" charset="-128"/>
                <a:hlinkClick r:id="rId5"/>
              </a:rPr>
              <a:t>https://www.mext.go.jp/a_menu/shotou/mushouka/1342674.htm</a:t>
            </a:r>
            <a:endParaRPr lang="en-US" altLang="ja-JP" sz="1200" dirty="0">
              <a:latin typeface="Meiryo UI" panose="020B0604030504040204" pitchFamily="50" charset="-128"/>
              <a:ea typeface="Meiryo UI" panose="020B0604030504040204" pitchFamily="50" charset="-128"/>
            </a:endParaRPr>
          </a:p>
        </p:txBody>
      </p:sp>
      <p:sp>
        <p:nvSpPr>
          <p:cNvPr id="7" name="テキスト プレースホルダー 6"/>
          <p:cNvSpPr>
            <a:spLocks noGrp="1"/>
          </p:cNvSpPr>
          <p:nvPr>
            <p:ph type="body" sz="quarter" idx="10"/>
          </p:nvPr>
        </p:nvSpPr>
        <p:spPr/>
        <p:txBody>
          <a:bodyPr/>
          <a:lstStyle/>
          <a:p>
            <a:r>
              <a:rPr kumimoji="1" lang="ja-JP" altLang="en-US" dirty="0">
                <a:solidFill>
                  <a:srgbClr val="000000"/>
                </a:solidFill>
              </a:rPr>
              <a:t>目次</a:t>
            </a:r>
          </a:p>
        </p:txBody>
      </p:sp>
      <p:sp>
        <p:nvSpPr>
          <p:cNvPr id="16" name="コンテンツ プレースホルダー 5">
            <a:extLst>
              <a:ext uri="{FF2B5EF4-FFF2-40B4-BE49-F238E27FC236}">
                <a16:creationId xmlns:a16="http://schemas.microsoft.com/office/drawing/2014/main" id="{A5C0AFD9-A2DC-419C-92A1-B62D5E42A321}"/>
              </a:ext>
            </a:extLst>
          </p:cNvPr>
          <p:cNvSpPr>
            <a:spLocks noGrp="1"/>
          </p:cNvSpPr>
          <p:nvPr>
            <p:ph idx="1"/>
          </p:nvPr>
        </p:nvSpPr>
        <p:spPr>
          <a:xfrm>
            <a:off x="162594" y="749245"/>
            <a:ext cx="6522860" cy="6979313"/>
          </a:xfrm>
        </p:spPr>
        <p:txBody>
          <a:bodyPr/>
          <a:lstStyle/>
          <a:p>
            <a:pPr marL="285750" indent="-285750">
              <a:buFont typeface="Wingdings" panose="05000000000000000000" pitchFamily="2" charset="2"/>
              <a:buChar char="Ø"/>
            </a:pPr>
            <a:r>
              <a:rPr lang="ja-JP" altLang="en-US" sz="1600" dirty="0">
                <a:solidFill>
                  <a:srgbClr val="000000"/>
                </a:solidFill>
              </a:rPr>
              <a:t>このマニュアルでは、高等学校等就学支援金</a:t>
            </a:r>
            <a:r>
              <a:rPr lang="en-US" altLang="ja-JP" sz="1600" dirty="0">
                <a:solidFill>
                  <a:srgbClr val="000000"/>
                </a:solidFill>
              </a:rPr>
              <a:t>(</a:t>
            </a:r>
            <a:r>
              <a:rPr lang="ja-JP" altLang="en-US" sz="1600" dirty="0">
                <a:solidFill>
                  <a:srgbClr val="000000"/>
                </a:solidFill>
              </a:rPr>
              <a:t>以下、就学支援金</a:t>
            </a:r>
            <a:r>
              <a:rPr lang="en-US" altLang="ja-JP" sz="1600" dirty="0">
                <a:solidFill>
                  <a:srgbClr val="000000"/>
                </a:solidFill>
              </a:rPr>
              <a:t>)</a:t>
            </a:r>
            <a:r>
              <a:rPr lang="ja-JP" altLang="en-US" sz="1600" dirty="0">
                <a:solidFill>
                  <a:srgbClr val="000000"/>
                </a:solidFill>
              </a:rPr>
              <a:t>に関する手続を、生徒が</a:t>
            </a:r>
            <a:r>
              <a:rPr lang="en-US" altLang="ja-JP" sz="1600" dirty="0">
                <a:solidFill>
                  <a:srgbClr val="000000"/>
                </a:solidFill>
              </a:rPr>
              <a:t>e-Shien</a:t>
            </a:r>
            <a:r>
              <a:rPr lang="ja-JP" altLang="en-US" sz="1600" dirty="0">
                <a:solidFill>
                  <a:srgbClr val="000000"/>
                </a:solidFill>
              </a:rPr>
              <a:t>で行うための手順について説明します。</a:t>
            </a:r>
            <a:endParaRPr lang="en-US" altLang="ja-JP" sz="1600" dirty="0">
              <a:solidFill>
                <a:srgbClr val="000000"/>
              </a:solidFill>
            </a:endParaRPr>
          </a:p>
          <a:p>
            <a:endParaRPr lang="en-US" altLang="ja-JP" sz="1600" dirty="0">
              <a:solidFill>
                <a:srgbClr val="000000"/>
              </a:solidFill>
            </a:endParaRPr>
          </a:p>
          <a:p>
            <a:pPr marL="285750" indent="-285750">
              <a:buFont typeface="Wingdings" panose="05000000000000000000" pitchFamily="2" charset="2"/>
              <a:buChar char="Ø"/>
            </a:pPr>
            <a:r>
              <a:rPr lang="ja-JP" altLang="en-US" sz="1600" dirty="0">
                <a:solidFill>
                  <a:srgbClr val="000000"/>
                </a:solidFill>
              </a:rPr>
              <a:t>マニュアルは次の</a:t>
            </a:r>
            <a:r>
              <a:rPr lang="en-US" altLang="ja-JP" sz="1600" dirty="0">
                <a:solidFill>
                  <a:srgbClr val="000000"/>
                </a:solidFill>
              </a:rPr>
              <a:t>4</a:t>
            </a:r>
            <a:r>
              <a:rPr lang="ja-JP" altLang="en-US" sz="1600" dirty="0">
                <a:solidFill>
                  <a:srgbClr val="000000"/>
                </a:solidFill>
              </a:rPr>
              <a:t>つに分かれており、本書は</a:t>
            </a:r>
            <a:r>
              <a:rPr lang="ja-JP" altLang="en-US" sz="1600" b="1" u="sng" dirty="0">
                <a:solidFill>
                  <a:srgbClr val="000000"/>
                </a:solidFill>
              </a:rPr>
              <a:t>「④変更手続編」</a:t>
            </a:r>
            <a:r>
              <a:rPr lang="ja-JP" altLang="en-US" sz="1600" dirty="0">
                <a:solidFill>
                  <a:srgbClr val="000000"/>
                </a:solidFill>
              </a:rPr>
              <a:t>です。</a:t>
            </a:r>
            <a:endParaRPr lang="en-US" altLang="ja-JP" sz="1600" dirty="0">
              <a:solidFill>
                <a:srgbClr val="000000"/>
              </a:solidFill>
            </a:endParaRPr>
          </a:p>
          <a:p>
            <a:endParaRPr lang="en-US" altLang="ja-JP" sz="800" dirty="0">
              <a:solidFill>
                <a:srgbClr val="000000"/>
              </a:solidFill>
            </a:endParaRPr>
          </a:p>
          <a:p>
            <a:r>
              <a:rPr lang="ja-JP" altLang="en-US" sz="1600" dirty="0">
                <a:solidFill>
                  <a:srgbClr val="000000"/>
                </a:solidFill>
              </a:rPr>
              <a:t>　①</a:t>
            </a:r>
            <a:r>
              <a:rPr lang="ja-JP" altLang="en-US" sz="1600" b="1" dirty="0">
                <a:solidFill>
                  <a:srgbClr val="000000"/>
                </a:solidFill>
              </a:rPr>
              <a:t>　</a:t>
            </a:r>
            <a:r>
              <a:rPr lang="ja-JP" altLang="en-US" sz="1600" dirty="0">
                <a:solidFill>
                  <a:srgbClr val="000000"/>
                </a:solidFill>
              </a:rPr>
              <a:t>共通編</a:t>
            </a:r>
            <a:endParaRPr lang="en-US" altLang="ja-JP" sz="1600" dirty="0">
              <a:solidFill>
                <a:srgbClr val="000000"/>
              </a:solidFill>
            </a:endParaRPr>
          </a:p>
          <a:p>
            <a:r>
              <a:rPr lang="ja-JP" altLang="en-US" sz="1600" b="1" dirty="0">
                <a:solidFill>
                  <a:srgbClr val="000000"/>
                </a:solidFill>
              </a:rPr>
              <a:t>　　</a:t>
            </a:r>
            <a:r>
              <a:rPr lang="ja-JP" altLang="en-US" sz="1600" dirty="0">
                <a:solidFill>
                  <a:srgbClr val="000000"/>
                </a:solidFill>
              </a:rPr>
              <a:t>　</a:t>
            </a:r>
            <a:r>
              <a:rPr lang="ja-JP" altLang="en-US" sz="1400" dirty="0">
                <a:solidFill>
                  <a:srgbClr val="000000"/>
                </a:solidFill>
              </a:rPr>
              <a:t>・・・</a:t>
            </a:r>
            <a:r>
              <a:rPr lang="en-US" altLang="ja-JP" sz="1400" dirty="0">
                <a:solidFill>
                  <a:srgbClr val="000000"/>
                </a:solidFill>
              </a:rPr>
              <a:t>e-Shien</a:t>
            </a:r>
            <a:r>
              <a:rPr lang="ja-JP" altLang="en-US" sz="1400" dirty="0">
                <a:solidFill>
                  <a:srgbClr val="000000"/>
                </a:solidFill>
              </a:rPr>
              <a:t>の概要や操作方法を説明します。</a:t>
            </a:r>
            <a:endParaRPr lang="en-US" altLang="ja-JP" sz="1400" dirty="0">
              <a:solidFill>
                <a:srgbClr val="000000"/>
              </a:solidFill>
            </a:endParaRPr>
          </a:p>
          <a:p>
            <a:endParaRPr lang="en-US" altLang="ja-JP" sz="800" dirty="0">
              <a:solidFill>
                <a:srgbClr val="000000"/>
              </a:solidFill>
            </a:endParaRPr>
          </a:p>
          <a:p>
            <a:r>
              <a:rPr lang="ja-JP" altLang="en-US" sz="1600" dirty="0">
                <a:solidFill>
                  <a:srgbClr val="000000"/>
                </a:solidFill>
              </a:rPr>
              <a:t>　②</a:t>
            </a:r>
            <a:r>
              <a:rPr lang="ja-JP" altLang="en-US" sz="1600" b="1" dirty="0">
                <a:solidFill>
                  <a:srgbClr val="000000"/>
                </a:solidFill>
              </a:rPr>
              <a:t>　</a:t>
            </a:r>
            <a:r>
              <a:rPr lang="ja-JP" altLang="en-US" sz="1600" dirty="0">
                <a:solidFill>
                  <a:srgbClr val="000000"/>
                </a:solidFill>
              </a:rPr>
              <a:t>新規申請編</a:t>
            </a:r>
            <a:endParaRPr lang="en-US" altLang="ja-JP" sz="1600" dirty="0">
              <a:solidFill>
                <a:srgbClr val="000000"/>
              </a:solidFill>
            </a:endParaRPr>
          </a:p>
          <a:p>
            <a:pPr marL="801688" indent="-801688"/>
            <a:r>
              <a:rPr lang="ja-JP" altLang="en-US" sz="1600" dirty="0">
                <a:solidFill>
                  <a:srgbClr val="000000"/>
                </a:solidFill>
              </a:rPr>
              <a:t>　　　</a:t>
            </a:r>
            <a:r>
              <a:rPr lang="ja-JP" altLang="en-US" sz="1400" dirty="0">
                <a:solidFill>
                  <a:srgbClr val="000000"/>
                </a:solidFill>
              </a:rPr>
              <a:t>・・・「意向登録」「受給資格認定申請」について説明します。</a:t>
            </a:r>
            <a:endParaRPr lang="en-US" altLang="ja-JP" sz="1400" dirty="0">
              <a:solidFill>
                <a:srgbClr val="000000"/>
              </a:solidFill>
            </a:endParaRPr>
          </a:p>
          <a:p>
            <a:pPr marL="714375"/>
            <a:r>
              <a:rPr lang="ja-JP" altLang="en-US" sz="1400" dirty="0">
                <a:solidFill>
                  <a:srgbClr val="000000"/>
                </a:solidFill>
              </a:rPr>
              <a:t>入学・転入時や、新たに就学支援金の申請を行う際に参照してください。</a:t>
            </a:r>
            <a:endParaRPr lang="en-US" altLang="ja-JP" sz="1400" dirty="0">
              <a:solidFill>
                <a:srgbClr val="000000"/>
              </a:solidFill>
            </a:endParaRPr>
          </a:p>
          <a:p>
            <a:r>
              <a:rPr lang="ja-JP" altLang="en-US" sz="800" dirty="0">
                <a:solidFill>
                  <a:srgbClr val="000000"/>
                </a:solidFill>
              </a:rPr>
              <a:t>　</a:t>
            </a:r>
            <a:endParaRPr lang="en-US" altLang="ja-JP" sz="800" dirty="0">
              <a:solidFill>
                <a:srgbClr val="000000"/>
              </a:solidFill>
            </a:endParaRPr>
          </a:p>
          <a:p>
            <a:r>
              <a:rPr lang="ja-JP" altLang="en-US" sz="1600" dirty="0">
                <a:solidFill>
                  <a:srgbClr val="000000"/>
                </a:solidFill>
              </a:rPr>
              <a:t>　③　継続届出編</a:t>
            </a:r>
            <a:endParaRPr lang="en-US" altLang="ja-JP" sz="1600" dirty="0">
              <a:solidFill>
                <a:srgbClr val="000000"/>
              </a:solidFill>
            </a:endParaRPr>
          </a:p>
          <a:p>
            <a:pPr marL="801688" indent="-801688"/>
            <a:r>
              <a:rPr lang="ja-JP" altLang="en-US" sz="1600" dirty="0">
                <a:solidFill>
                  <a:srgbClr val="000000"/>
                </a:solidFill>
              </a:rPr>
              <a:t>　　　</a:t>
            </a:r>
            <a:r>
              <a:rPr lang="ja-JP" altLang="en-US" sz="1400" dirty="0">
                <a:solidFill>
                  <a:srgbClr val="000000"/>
                </a:solidFill>
              </a:rPr>
              <a:t>・・・「継続意向登録」「収入状況届出」について説明します。</a:t>
            </a:r>
            <a:endParaRPr lang="en-US" altLang="ja-JP" sz="1400" dirty="0">
              <a:solidFill>
                <a:srgbClr val="000000"/>
              </a:solidFill>
            </a:endParaRPr>
          </a:p>
          <a:p>
            <a:pPr marL="714375"/>
            <a:r>
              <a:rPr lang="ja-JP" altLang="en-US" sz="1400" dirty="0">
                <a:solidFill>
                  <a:srgbClr val="000000"/>
                </a:solidFill>
              </a:rPr>
              <a:t>毎年</a:t>
            </a:r>
            <a:r>
              <a:rPr lang="en-US" altLang="ja-JP" sz="1400" dirty="0">
                <a:solidFill>
                  <a:srgbClr val="000000"/>
                </a:solidFill>
              </a:rPr>
              <a:t>7</a:t>
            </a:r>
            <a:r>
              <a:rPr lang="ja-JP" altLang="en-US" sz="1400" dirty="0">
                <a:solidFill>
                  <a:srgbClr val="000000"/>
                </a:solidFill>
              </a:rPr>
              <a:t>月頃、就学支援金の継続に関する手続を行う際に参照してください。</a:t>
            </a:r>
            <a:endParaRPr lang="en-US" altLang="ja-JP" sz="1600" dirty="0">
              <a:solidFill>
                <a:srgbClr val="000000"/>
              </a:solidFill>
            </a:endParaRPr>
          </a:p>
          <a:p>
            <a:endParaRPr lang="en-US" altLang="ja-JP" sz="800" dirty="0">
              <a:solidFill>
                <a:srgbClr val="000000"/>
              </a:solidFill>
            </a:endParaRPr>
          </a:p>
          <a:p>
            <a:r>
              <a:rPr lang="ja-JP" altLang="en-US" sz="1600" dirty="0">
                <a:solidFill>
                  <a:srgbClr val="000000"/>
                </a:solidFill>
              </a:rPr>
              <a:t>　</a:t>
            </a:r>
            <a:r>
              <a:rPr lang="ja-JP" altLang="en-US" sz="1600" u="sng" dirty="0">
                <a:solidFill>
                  <a:srgbClr val="000000"/>
                </a:solidFill>
              </a:rPr>
              <a:t>④　変更手続編</a:t>
            </a:r>
            <a:endParaRPr lang="en-US" altLang="ja-JP" sz="1600" u="sng" dirty="0">
              <a:solidFill>
                <a:srgbClr val="000000"/>
              </a:solidFill>
            </a:endParaRPr>
          </a:p>
          <a:p>
            <a:pPr marL="801688" indent="-801688"/>
            <a:r>
              <a:rPr lang="ja-JP" altLang="en-US" sz="1600" dirty="0">
                <a:solidFill>
                  <a:srgbClr val="000000"/>
                </a:solidFill>
              </a:rPr>
              <a:t>　　　</a:t>
            </a:r>
            <a:r>
              <a:rPr lang="ja-JP" altLang="en-US" sz="1400" dirty="0">
                <a:solidFill>
                  <a:srgbClr val="000000"/>
                </a:solidFill>
              </a:rPr>
              <a:t>・・・</a:t>
            </a:r>
            <a:r>
              <a:rPr lang="ja-JP" altLang="en-US" sz="1400" u="sng" dirty="0">
                <a:solidFill>
                  <a:srgbClr val="000000"/>
                </a:solidFill>
              </a:rPr>
              <a:t>「保護者等情報変更届出」「支給再開申出」について説明します。</a:t>
            </a:r>
            <a:endParaRPr lang="en-US" altLang="ja-JP" sz="1400" u="sng" dirty="0">
              <a:solidFill>
                <a:srgbClr val="000000"/>
              </a:solidFill>
            </a:endParaRPr>
          </a:p>
          <a:p>
            <a:pPr marL="714375"/>
            <a:r>
              <a:rPr lang="ja-JP" altLang="en-US" sz="1400" u="sng" dirty="0">
                <a:solidFill>
                  <a:srgbClr val="000000"/>
                </a:solidFill>
              </a:rPr>
              <a:t>保護者に変更があった際や、復学により就学支援金の受給を再開する際に参照してください。</a:t>
            </a:r>
            <a:endParaRPr lang="en-US" altLang="ja-JP" sz="1400" u="sng" dirty="0">
              <a:solidFill>
                <a:srgbClr val="000000"/>
              </a:solidFill>
            </a:endParaRPr>
          </a:p>
          <a:p>
            <a:pPr marL="801688" indent="-801688"/>
            <a:endParaRPr lang="en-US" altLang="ja-JP" sz="1600" dirty="0">
              <a:solidFill>
                <a:srgbClr val="000000"/>
              </a:solidFill>
            </a:endParaRPr>
          </a:p>
          <a:p>
            <a:pPr marL="285750" indent="-285750">
              <a:buFont typeface="Wingdings" panose="05000000000000000000" pitchFamily="2" charset="2"/>
              <a:buChar char="Ø"/>
            </a:pPr>
            <a:r>
              <a:rPr lang="ja-JP" altLang="en-US" sz="1600" dirty="0">
                <a:solidFill>
                  <a:srgbClr val="000000"/>
                </a:solidFill>
              </a:rPr>
              <a:t>本書（④変更手続編）</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の内容は、以下のとおりです。</a:t>
            </a:r>
            <a:endPar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801688" indent="-801688"/>
            <a:endParaRPr kumimoji="1" lang="en-US" altLang="ja-JP" sz="800" b="0" i="0" u="none" strike="noStrike" kern="1200" cap="none" spc="100" normalizeH="0" baseline="0" noProof="0" dirty="0">
              <a:ln>
                <a:noFill/>
              </a:ln>
              <a:effectLst/>
              <a:uLnTx/>
              <a:uFillTx/>
              <a:latin typeface="Meiryo UI" panose="020B0604030504040204" pitchFamily="50" charset="-128"/>
              <a:ea typeface="Meiryo UI" panose="020B0604030504040204" pitchFamily="50" charset="-128"/>
            </a:endParaRPr>
          </a:p>
          <a:p>
            <a:pPr lvl="0">
              <a:defRPr/>
            </a:pPr>
            <a:r>
              <a:rPr kumimoji="1" lang="ja-JP" altLang="en-US" sz="1600" b="0" i="0" u="none" strike="noStrike" kern="1200" cap="none" spc="100" normalizeH="0" baseline="0" noProof="0" dirty="0">
                <a:ln>
                  <a:noFill/>
                </a:ln>
                <a:solidFill>
                  <a:srgbClr val="404040"/>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1. </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保護者変更・支給再開の流れ  ・</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 ・ </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 ・ </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 ・ ・ ・</a:t>
            </a:r>
            <a:r>
              <a:rPr kumimoji="1" lang="ja-JP" altLang="en-US" sz="1600" b="0" i="0" u="none" strike="noStrike" kern="1200" cap="none" spc="100" normalizeH="0" noProof="0" dirty="0">
                <a:ln>
                  <a:noFill/>
                </a:ln>
                <a:solidFill>
                  <a:srgbClr val="404040"/>
                </a:solidFill>
                <a:effectLst/>
                <a:uLnTx/>
                <a:uFillTx/>
                <a:latin typeface="Meiryo UI" panose="020B0604030504040204" pitchFamily="50" charset="-128"/>
                <a:ea typeface="Meiryo UI" panose="020B0604030504040204" pitchFamily="50" charset="-128"/>
              </a:rPr>
              <a:t>　</a:t>
            </a:r>
            <a:r>
              <a:rPr lang="en-US" altLang="ja-JP" sz="1600" dirty="0">
                <a:solidFill>
                  <a:srgbClr val="404040"/>
                </a:solidFill>
              </a:rPr>
              <a:t> </a:t>
            </a:r>
            <a:r>
              <a:rPr kumimoji="1" lang="en-US" altLang="ja-JP" sz="1600" b="0" i="0" u="none" strike="noStrike" kern="1200" cap="none" spc="100" normalizeH="0" baseline="0" noProof="0" dirty="0">
                <a:ln>
                  <a:noFill/>
                </a:ln>
                <a:solidFill>
                  <a:srgbClr val="404040"/>
                </a:solidFill>
                <a:effectLst/>
                <a:uLnTx/>
                <a:uFillTx/>
                <a:latin typeface="Meiryo UI" panose="020B0604030504040204" pitchFamily="50" charset="-128"/>
                <a:ea typeface="Meiryo UI" panose="020B0604030504040204" pitchFamily="50" charset="-128"/>
                <a:hlinkClick r:id="rId6" action="ppaction://hlinksldjump"/>
              </a:rPr>
              <a:t>P.3</a:t>
            </a:r>
            <a:endParaRPr kumimoji="1" lang="en-US" altLang="ja-JP" sz="1600" b="0" i="0" u="none" strike="noStrike" kern="1200" cap="none" spc="100" normalizeH="0" baseline="0" noProof="0" dirty="0">
              <a:ln>
                <a:noFill/>
              </a:ln>
              <a:solidFill>
                <a:srgbClr val="404040"/>
              </a:solidFill>
              <a:effectLst/>
              <a:uLnTx/>
              <a:uFillTx/>
              <a:latin typeface="Meiryo UI" panose="020B0604030504040204" pitchFamily="50" charset="-128"/>
              <a:ea typeface="Meiryo UI" panose="020B0604030504040204" pitchFamily="50" charset="-128"/>
            </a:endParaRPr>
          </a:p>
          <a:p>
            <a:pPr marL="0" marR="0" lvl="0" indent="0" algn="l" defTabSz="484862" rtl="0" eaLnBrk="1" fontAlgn="ctr" latinLnBrk="0" hangingPunct="1">
              <a:lnSpc>
                <a:spcPct val="100000"/>
              </a:lnSpc>
              <a:spcBef>
                <a:spcPts val="0"/>
              </a:spcBef>
              <a:spcAft>
                <a:spcPct val="0"/>
              </a:spcAft>
              <a:buClrTx/>
              <a:buSzTx/>
              <a:buFont typeface="Arial" charset="0"/>
              <a:buNone/>
              <a:tabLst/>
              <a:defRPr/>
            </a:pPr>
            <a:r>
              <a:rPr kumimoji="1" lang="ja-JP" altLang="en-US" sz="1600" b="0" i="0" u="none" strike="noStrike" kern="1200" cap="none" spc="100" normalizeH="0" baseline="0" noProof="0" dirty="0">
                <a:ln>
                  <a:noFill/>
                </a:ln>
                <a:solidFill>
                  <a:srgbClr val="404040"/>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2.</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操作説明</a:t>
            </a:r>
            <a:endPar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a:defRPr/>
            </a:pPr>
            <a:r>
              <a:rPr kumimoji="1" lang="ja-JP" altLang="en-US" sz="1600" b="0" i="0" u="none" strike="noStrike" kern="1200" cap="none" spc="100" normalizeH="0" baseline="0" noProof="0" dirty="0">
                <a:ln>
                  <a:noFill/>
                </a:ln>
                <a:solidFill>
                  <a:srgbClr val="404040"/>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2-1.</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e-Shien</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にログインする</a:t>
            </a:r>
            <a:r>
              <a:rPr lang="ja-JP" altLang="en-US" sz="1600" dirty="0">
                <a:solidFill>
                  <a:srgbClr val="000000"/>
                </a:solidFill>
              </a:rPr>
              <a:t>　</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 ・ ・ ・ ・ ・ ・ ・ ・ ・</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 ・</a:t>
            </a:r>
            <a:r>
              <a:rPr lang="ja-JP" altLang="en-US" sz="1600" dirty="0">
                <a:solidFill>
                  <a:srgbClr val="404040"/>
                </a:solidFill>
              </a:rPr>
              <a:t> </a:t>
            </a:r>
            <a:r>
              <a:rPr kumimoji="1" lang="en-US" altLang="ja-JP" sz="1600" b="0" i="0" u="none" strike="noStrike" kern="1200" cap="none" spc="100" normalizeH="0" baseline="0" noProof="0" dirty="0">
                <a:ln>
                  <a:noFill/>
                </a:ln>
                <a:solidFill>
                  <a:srgbClr val="404040"/>
                </a:solidFill>
                <a:effectLst/>
                <a:uLnTx/>
                <a:uFillTx/>
                <a:latin typeface="Meiryo UI" panose="020B0604030504040204" pitchFamily="50" charset="-128"/>
                <a:ea typeface="Meiryo UI" panose="020B0604030504040204" pitchFamily="50" charset="-128"/>
                <a:hlinkClick r:id="rId7" action="ppaction://hlinksldjump"/>
              </a:rPr>
              <a:t>P.4</a:t>
            </a:r>
            <a:endParaRPr lang="en-US" altLang="ja-JP" sz="1600" dirty="0">
              <a:solidFill>
                <a:srgbClr val="404040"/>
              </a:solidFill>
            </a:endParaRPr>
          </a:p>
          <a:p>
            <a:pPr lvl="0">
              <a:defRPr/>
            </a:pPr>
            <a:r>
              <a:rPr lang="ja-JP" altLang="en-US" sz="1600" dirty="0">
                <a:solidFill>
                  <a:srgbClr val="404040"/>
                </a:solidFill>
              </a:rPr>
              <a:t>　　</a:t>
            </a:r>
            <a:r>
              <a:rPr lang="en-US" altLang="ja-JP" sz="1600" dirty="0">
                <a:solidFill>
                  <a:srgbClr val="000000"/>
                </a:solidFill>
              </a:rPr>
              <a:t>2-2. </a:t>
            </a:r>
            <a:r>
              <a:rPr lang="ja-JP" altLang="en-US" sz="1600" dirty="0">
                <a:solidFill>
                  <a:srgbClr val="000000"/>
                </a:solidFill>
              </a:rPr>
              <a:t>保護者等情報の変更の届出をする</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a:t>
            </a:r>
            <a:r>
              <a:rPr lang="ja-JP" altLang="en-US" sz="1600" dirty="0">
                <a:solidFill>
                  <a:srgbClr val="000000"/>
                </a:solidFill>
              </a:rPr>
              <a:t>・ ・ ・ ・ ・ ・ ・ ・ </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100" normalizeH="0" baseline="0" noProof="0" dirty="0">
                <a:ln>
                  <a:noFill/>
                </a:ln>
                <a:solidFill>
                  <a:srgbClr val="404040"/>
                </a:solidFill>
                <a:effectLst/>
                <a:uLnTx/>
                <a:uFillTx/>
                <a:latin typeface="Meiryo UI" panose="020B0604030504040204" pitchFamily="50" charset="-128"/>
                <a:ea typeface="Meiryo UI" panose="020B0604030504040204" pitchFamily="50" charset="-128"/>
                <a:hlinkClick r:id="rId8" action="ppaction://hlinksldjump"/>
              </a:rPr>
              <a:t>P.5</a:t>
            </a:r>
            <a:endParaRPr kumimoji="1" lang="en-US" altLang="ja-JP" sz="1000" b="0" i="0" u="none" strike="noStrike" kern="1200" cap="none" spc="100" normalizeH="0" baseline="0" noProof="0" dirty="0">
              <a:ln>
                <a:noFill/>
              </a:ln>
              <a:solidFill>
                <a:srgbClr val="404040"/>
              </a:solidFill>
              <a:effectLst/>
              <a:uLnTx/>
              <a:uFillTx/>
              <a:latin typeface="Meiryo UI" panose="020B0604030504040204" pitchFamily="50" charset="-128"/>
              <a:ea typeface="Meiryo UI" panose="020B0604030504040204" pitchFamily="50" charset="-128"/>
            </a:endParaRPr>
          </a:p>
          <a:p>
            <a:pPr lvl="0">
              <a:defRPr/>
            </a:pPr>
            <a:r>
              <a:rPr kumimoji="1" lang="ja-JP" altLang="en-US" sz="1600" b="0" i="0" u="none" strike="noStrike" kern="1200" cap="none" spc="100" normalizeH="0" baseline="0" noProof="0" dirty="0">
                <a:ln>
                  <a:noFill/>
                </a:ln>
                <a:solidFill>
                  <a:srgbClr val="404040"/>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2-3. </a:t>
            </a:r>
            <a:r>
              <a:rPr lang="ja-JP" altLang="en-US" sz="1600" dirty="0">
                <a:solidFill>
                  <a:srgbClr val="000000"/>
                </a:solidFill>
              </a:rPr>
              <a:t>支給再開の申出をする　</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 ・ ・ ・ ・ ・ ・ ・ ・ </a:t>
            </a:r>
            <a:r>
              <a:rPr lang="ja-JP" altLang="en-US" sz="1600" dirty="0">
                <a:solidFill>
                  <a:srgbClr val="000000"/>
                </a:solidFill>
              </a:rPr>
              <a:t>・ ・ ・</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 </a:t>
            </a:r>
            <a:r>
              <a:rPr kumimoji="1" lang="en-US" altLang="ja-JP" sz="1600" b="0" i="0" u="none" strike="noStrike" kern="1200" cap="none" spc="100" normalizeH="0" baseline="0" noProof="0" dirty="0">
                <a:ln>
                  <a:noFill/>
                </a:ln>
                <a:solidFill>
                  <a:srgbClr val="404040"/>
                </a:solidFill>
                <a:effectLst/>
                <a:uLnTx/>
                <a:uFillTx/>
                <a:latin typeface="Meiryo UI" panose="020B0604030504040204" pitchFamily="50" charset="-128"/>
                <a:ea typeface="Meiryo UI" panose="020B0604030504040204" pitchFamily="50" charset="-128"/>
                <a:hlinkClick r:id="rId9" action="ppaction://hlinksldjump"/>
              </a:rPr>
              <a:t>P.22</a:t>
            </a:r>
            <a:endParaRPr kumimoji="1" lang="en-US" altLang="ja-JP" sz="1600" b="0" i="0" u="none" strike="noStrike" kern="1200" cap="none" spc="100" normalizeH="0" baseline="0" noProof="0" dirty="0">
              <a:ln>
                <a:noFill/>
              </a:ln>
              <a:solidFill>
                <a:srgbClr val="404040"/>
              </a:solidFill>
              <a:effectLst/>
              <a:uLnTx/>
              <a:uFillTx/>
              <a:latin typeface="Meiryo UI" panose="020B0604030504040204" pitchFamily="50" charset="-128"/>
              <a:ea typeface="Meiryo UI" panose="020B0604030504040204" pitchFamily="50" charset="-128"/>
            </a:endParaRPr>
          </a:p>
          <a:p>
            <a:pPr lvl="0">
              <a:defRPr/>
            </a:pPr>
            <a:endParaRPr lang="en-US" altLang="ja-JP" sz="1200" dirty="0">
              <a:latin typeface="Meiryo UI" panose="020B0604030504040204" pitchFamily="50" charset="-128"/>
              <a:ea typeface="Meiryo UI" panose="020B0604030504040204" pitchFamily="50" charset="-128"/>
            </a:endParaRPr>
          </a:p>
          <a:p>
            <a:pPr marL="87313" marR="0" lvl="0" algn="l" defTabSz="92588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本文中の画面表示は、令和</a:t>
            </a:r>
            <a:r>
              <a:rPr lang="en-US" altLang="ja-JP" sz="1200" dirty="0">
                <a:solidFill>
                  <a:srgbClr val="000000"/>
                </a:solidFill>
                <a:latin typeface="Meiryo UI" panose="020B0604030504040204" pitchFamily="50" charset="-128"/>
                <a:ea typeface="Meiryo UI" panose="020B0604030504040204" pitchFamily="50" charset="-128"/>
              </a:rPr>
              <a:t>5</a:t>
            </a:r>
            <a:r>
              <a:rPr lang="ja-JP" altLang="en-US" sz="1200" dirty="0">
                <a:solidFill>
                  <a:srgbClr val="000000"/>
                </a:solidFill>
              </a:rPr>
              <a:t>年</a:t>
            </a:r>
            <a:r>
              <a:rPr lang="en-US" altLang="ja-JP" sz="1200" dirty="0">
                <a:solidFill>
                  <a:srgbClr val="000000"/>
                </a:solidFill>
              </a:rPr>
              <a:t>4</a:t>
            </a:r>
            <a:r>
              <a:rPr lang="ja-JP" altLang="en-US" sz="1200" dirty="0">
                <a:solidFill>
                  <a:srgbClr val="000000"/>
                </a:solidFill>
                <a:latin typeface="Meiryo UI" panose="020B0604030504040204" pitchFamily="50" charset="-128"/>
                <a:ea typeface="Meiryo UI" panose="020B0604030504040204" pitchFamily="50" charset="-128"/>
              </a:rPr>
              <a:t>月現在のものです。</a:t>
            </a:r>
            <a:r>
              <a:rPr lang="ja-JP" altLang="en-US" sz="1200" i="0" dirty="0">
                <a:solidFill>
                  <a:srgbClr val="000000"/>
                </a:solidFill>
                <a:effectLst/>
                <a:latin typeface="Meiryo UI" panose="020B0604030504040204" pitchFamily="50" charset="-128"/>
                <a:ea typeface="Meiryo UI" panose="020B0604030504040204" pitchFamily="50" charset="-128"/>
              </a:rPr>
              <a:t> </a:t>
            </a:r>
            <a:endParaRPr kumimoji="1" lang="en-US" altLang="ja-JP" sz="12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B924FDA1-A851-4928-BFE6-A4AC72E4DA1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06573" y="7779761"/>
            <a:ext cx="563332" cy="563332"/>
          </a:xfrm>
          <a:prstGeom prst="rect">
            <a:avLst/>
          </a:prstGeom>
        </p:spPr>
      </p:pic>
      <p:pic>
        <p:nvPicPr>
          <p:cNvPr id="6" name="図 5"/>
          <p:cNvPicPr>
            <a:picLocks noChangeAspect="1"/>
          </p:cNvPicPr>
          <p:nvPr/>
        </p:nvPicPr>
        <p:blipFill>
          <a:blip r:embed="rId11"/>
          <a:stretch>
            <a:fillRect/>
          </a:stretch>
        </p:blipFill>
        <p:spPr>
          <a:xfrm>
            <a:off x="5975804" y="8876329"/>
            <a:ext cx="461850" cy="460176"/>
          </a:xfrm>
          <a:prstGeom prst="rect">
            <a:avLst/>
          </a:prstGeom>
        </p:spPr>
      </p:pic>
      <p:pic>
        <p:nvPicPr>
          <p:cNvPr id="2" name="図 1"/>
          <p:cNvPicPr>
            <a:picLocks noChangeAspect="1"/>
          </p:cNvPicPr>
          <p:nvPr/>
        </p:nvPicPr>
        <p:blipFill>
          <a:blip r:embed="rId12"/>
          <a:stretch>
            <a:fillRect/>
          </a:stretch>
        </p:blipFill>
        <p:spPr>
          <a:xfrm>
            <a:off x="5975804" y="8328467"/>
            <a:ext cx="461243" cy="462927"/>
          </a:xfrm>
          <a:prstGeom prst="rect">
            <a:avLst/>
          </a:prstGeom>
        </p:spPr>
      </p:pic>
    </p:spTree>
    <p:extLst>
      <p:ext uri="{BB962C8B-B14F-4D97-AF65-F5344CB8AC3E}">
        <p14:creationId xmlns:p14="http://schemas.microsoft.com/office/powerpoint/2010/main" val="2834718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4975" y="1249375"/>
            <a:ext cx="4354308" cy="3379397"/>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8935" y="4569437"/>
            <a:ext cx="3928993" cy="1266761"/>
          </a:xfrm>
          <a:prstGeom prst="rect">
            <a:avLst/>
          </a:prstGeom>
        </p:spPr>
      </p:pic>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59745" y="6021307"/>
            <a:ext cx="4209980" cy="2600084"/>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sp>
        <p:nvSpPr>
          <p:cNvPr id="34" name="正方形/長方形 33"/>
          <p:cNvSpPr/>
          <p:nvPr/>
        </p:nvSpPr>
        <p:spPr>
          <a:xfrm>
            <a:off x="194400" y="754375"/>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保護者等情報変更届出登録確認画面</a:t>
            </a:r>
          </a:p>
        </p:txBody>
      </p:sp>
      <p:sp>
        <p:nvSpPr>
          <p:cNvPr id="36" name="正方形/長方形 35"/>
          <p:cNvSpPr/>
          <p:nvPr/>
        </p:nvSpPr>
        <p:spPr>
          <a:xfrm>
            <a:off x="4616524" y="1341979"/>
            <a:ext cx="2124075" cy="167702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生徒情報、保護者等情報、確認事項を確認します。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「本内容で申請する」ボタンをクリックします。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4772879" y="1239540"/>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grpSp>
        <p:nvGrpSpPr>
          <p:cNvPr id="41" name="グループ化 40"/>
          <p:cNvGrpSpPr/>
          <p:nvPr/>
        </p:nvGrpSpPr>
        <p:grpSpPr>
          <a:xfrm>
            <a:off x="4659873" y="2421513"/>
            <a:ext cx="198178" cy="281733"/>
            <a:chOff x="4707498" y="2767507"/>
            <a:chExt cx="198178" cy="281733"/>
          </a:xfrm>
        </p:grpSpPr>
        <p:sp>
          <p:nvSpPr>
            <p:cNvPr id="42" name="円/楕円 4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54" name="グループ化 53"/>
          <p:cNvGrpSpPr/>
          <p:nvPr/>
        </p:nvGrpSpPr>
        <p:grpSpPr>
          <a:xfrm>
            <a:off x="4659873" y="1579457"/>
            <a:ext cx="198178" cy="281733"/>
            <a:chOff x="4707498" y="1706457"/>
            <a:chExt cx="198178" cy="281733"/>
          </a:xfrm>
        </p:grpSpPr>
        <p:sp>
          <p:nvSpPr>
            <p:cNvPr id="55" name="円/楕円 5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6"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65" name="正方形/長方形 64"/>
          <p:cNvSpPr/>
          <p:nvPr/>
        </p:nvSpPr>
        <p:spPr>
          <a:xfrm>
            <a:off x="1948010" y="8229083"/>
            <a:ext cx="915972" cy="28052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6" name="グループ化 65"/>
          <p:cNvGrpSpPr/>
          <p:nvPr/>
        </p:nvGrpSpPr>
        <p:grpSpPr>
          <a:xfrm>
            <a:off x="1818176" y="8163820"/>
            <a:ext cx="198178" cy="281733"/>
            <a:chOff x="4707498" y="2756273"/>
            <a:chExt cx="198178" cy="281733"/>
          </a:xfrm>
        </p:grpSpPr>
        <p:sp>
          <p:nvSpPr>
            <p:cNvPr id="67" name="円/楕円 6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8" name="コンテンツ プレースホルダー 2"/>
            <p:cNvSpPr txBox="1">
              <a:spLocks/>
            </p:cNvSpPr>
            <p:nvPr/>
          </p:nvSpPr>
          <p:spPr>
            <a:xfrm>
              <a:off x="4750140" y="2756273"/>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endParaRPr lang="en-US" altLang="ja-JP" sz="1400" dirty="0">
                <a:solidFill>
                  <a:schemeClr val="bg1"/>
                </a:solidFill>
              </a:endParaRPr>
            </a:p>
          </p:txBody>
        </p:sp>
      </p:grpSp>
      <p:sp>
        <p:nvSpPr>
          <p:cNvPr id="61" name="正方形/長方形 60"/>
          <p:cNvSpPr/>
          <p:nvPr/>
        </p:nvSpPr>
        <p:spPr>
          <a:xfrm>
            <a:off x="553275" y="8265323"/>
            <a:ext cx="1200705" cy="306915"/>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2" name="グループ化 61"/>
          <p:cNvGrpSpPr/>
          <p:nvPr/>
        </p:nvGrpSpPr>
        <p:grpSpPr>
          <a:xfrm>
            <a:off x="323329" y="8185788"/>
            <a:ext cx="198178" cy="281733"/>
            <a:chOff x="1417887" y="6988436"/>
            <a:chExt cx="198178" cy="281733"/>
          </a:xfrm>
        </p:grpSpPr>
        <p:sp>
          <p:nvSpPr>
            <p:cNvPr id="69"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0"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74" name="正方形/長方形 73"/>
          <p:cNvSpPr/>
          <p:nvPr/>
        </p:nvSpPr>
        <p:spPr>
          <a:xfrm>
            <a:off x="553275" y="7296785"/>
            <a:ext cx="3734653" cy="831215"/>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p:nvSpPr>
        <p:spPr>
          <a:xfrm>
            <a:off x="428082" y="2372659"/>
            <a:ext cx="3929348" cy="580727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7" name="フローチャート: せん孔テープ 56"/>
          <p:cNvSpPr/>
          <p:nvPr/>
        </p:nvSpPr>
        <p:spPr>
          <a:xfrm>
            <a:off x="358935" y="5781225"/>
            <a:ext cx="4041042" cy="261699"/>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1" name="テキスト ボックス 70"/>
          <p:cNvSpPr txBox="1"/>
          <p:nvPr/>
        </p:nvSpPr>
        <p:spPr>
          <a:xfrm>
            <a:off x="5863446" y="2899552"/>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21</a:t>
            </a:r>
            <a:r>
              <a:rPr lang="ja-JP" altLang="en-US" sz="1200" dirty="0">
                <a:solidFill>
                  <a:srgbClr val="000000"/>
                </a:solidFill>
              </a:rPr>
              <a:t>ページへ</a:t>
            </a:r>
            <a:endParaRPr kumimoji="1" lang="ja-JP" altLang="en-US" sz="1200" dirty="0">
              <a:solidFill>
                <a:srgbClr val="000000"/>
              </a:solidFill>
            </a:endParaRPr>
          </a:p>
        </p:txBody>
      </p:sp>
      <p:sp>
        <p:nvSpPr>
          <p:cNvPr id="60" name="正方形/長方形 59"/>
          <p:cNvSpPr/>
          <p:nvPr/>
        </p:nvSpPr>
        <p:spPr>
          <a:xfrm>
            <a:off x="4628938" y="3496074"/>
            <a:ext cx="2124000" cy="2718737"/>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メールアドレス、個人番号についての確認事項は、それぞれの情報が入力されている場合のみ表示されます。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前の画面の入力内容を修正する場合、「保護者等情報変更届出</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保護者等情報</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に戻る」ボタンをクリックします。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4778293" y="3368230"/>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3" name="グループ化 72"/>
          <p:cNvGrpSpPr/>
          <p:nvPr/>
        </p:nvGrpSpPr>
        <p:grpSpPr>
          <a:xfrm>
            <a:off x="4665287" y="3690070"/>
            <a:ext cx="198178" cy="281733"/>
            <a:chOff x="1417887" y="6988436"/>
            <a:chExt cx="198178" cy="281733"/>
          </a:xfrm>
        </p:grpSpPr>
        <p:sp>
          <p:nvSpPr>
            <p:cNvPr id="78" name="円/楕円 81"/>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9"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80" name="グループ化 79"/>
          <p:cNvGrpSpPr/>
          <p:nvPr/>
        </p:nvGrpSpPr>
        <p:grpSpPr>
          <a:xfrm>
            <a:off x="4673306" y="4987486"/>
            <a:ext cx="198178" cy="281733"/>
            <a:chOff x="1417887" y="6988436"/>
            <a:chExt cx="198178" cy="281733"/>
          </a:xfrm>
        </p:grpSpPr>
        <p:sp>
          <p:nvSpPr>
            <p:cNvPr id="81" name="円/楕円 81"/>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2"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51" name="グループ化 50"/>
          <p:cNvGrpSpPr/>
          <p:nvPr/>
        </p:nvGrpSpPr>
        <p:grpSpPr>
          <a:xfrm>
            <a:off x="183646" y="2334647"/>
            <a:ext cx="198178" cy="281733"/>
            <a:chOff x="4707498" y="1706457"/>
            <a:chExt cx="198178" cy="281733"/>
          </a:xfrm>
        </p:grpSpPr>
        <p:sp>
          <p:nvSpPr>
            <p:cNvPr id="52" name="円/楕円 51"/>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5" name="グループ化 74"/>
          <p:cNvGrpSpPr/>
          <p:nvPr/>
        </p:nvGrpSpPr>
        <p:grpSpPr>
          <a:xfrm>
            <a:off x="321242" y="7219755"/>
            <a:ext cx="198178" cy="281733"/>
            <a:chOff x="1417887" y="6988436"/>
            <a:chExt cx="198178" cy="281733"/>
          </a:xfrm>
        </p:grpSpPr>
        <p:sp>
          <p:nvSpPr>
            <p:cNvPr id="76"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Tree>
    <p:extLst>
      <p:ext uri="{BB962C8B-B14F-4D97-AF65-F5344CB8AC3E}">
        <p14:creationId xmlns:p14="http://schemas.microsoft.com/office/powerpoint/2010/main" val="370623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73" y="1348305"/>
            <a:ext cx="3966482" cy="2764192"/>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sp>
        <p:nvSpPr>
          <p:cNvPr id="10" name="正方形/長方形 9"/>
          <p:cNvSpPr/>
          <p:nvPr/>
        </p:nvSpPr>
        <p:spPr>
          <a:xfrm>
            <a:off x="192753" y="7560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保護者等情報変更届出登録結果画面</a:t>
            </a:r>
          </a:p>
        </p:txBody>
      </p:sp>
      <p:sp>
        <p:nvSpPr>
          <p:cNvPr id="12" name="正方形/長方形 11"/>
          <p:cNvSpPr/>
          <p:nvPr/>
        </p:nvSpPr>
        <p:spPr>
          <a:xfrm>
            <a:off x="4583801" y="1371600"/>
            <a:ext cx="2160881" cy="165248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届出の登録結果が表示されます。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以上で保護者等情報変更届出は完了です。審査が完了するのをお待ちください。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92753" y="1348303"/>
            <a:ext cx="4171950" cy="276419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2" name="角丸四角形 21"/>
          <p:cNvSpPr/>
          <p:nvPr/>
        </p:nvSpPr>
        <p:spPr>
          <a:xfrm>
            <a:off x="4777037" y="1247667"/>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grpSp>
        <p:nvGrpSpPr>
          <p:cNvPr id="44" name="グループ化 43"/>
          <p:cNvGrpSpPr/>
          <p:nvPr/>
        </p:nvGrpSpPr>
        <p:grpSpPr>
          <a:xfrm>
            <a:off x="4628958" y="1559958"/>
            <a:ext cx="198178" cy="281733"/>
            <a:chOff x="4707498" y="1706457"/>
            <a:chExt cx="198178" cy="281733"/>
          </a:xfrm>
        </p:grpSpPr>
        <p:sp>
          <p:nvSpPr>
            <p:cNvPr id="45" name="円/楕円 4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81" name="グループ化 80"/>
          <p:cNvGrpSpPr/>
          <p:nvPr/>
        </p:nvGrpSpPr>
        <p:grpSpPr>
          <a:xfrm>
            <a:off x="64410" y="1422320"/>
            <a:ext cx="198178" cy="281733"/>
            <a:chOff x="4707498" y="1706457"/>
            <a:chExt cx="198178" cy="281733"/>
          </a:xfrm>
        </p:grpSpPr>
        <p:sp>
          <p:nvSpPr>
            <p:cNvPr id="82" name="円/楕円 81"/>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5" name="正方形/長方形 14"/>
          <p:cNvSpPr/>
          <p:nvPr/>
        </p:nvSpPr>
        <p:spPr>
          <a:xfrm>
            <a:off x="192751" y="7149108"/>
            <a:ext cx="6551930"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16" name="正方形/長方形 15"/>
          <p:cNvSpPr/>
          <p:nvPr/>
        </p:nvSpPr>
        <p:spPr>
          <a:xfrm>
            <a:off x="4628958" y="7700032"/>
            <a:ext cx="2124075" cy="119416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審査状況、審査結果、申請内容を確認する場合は、「表示」ボタンをクリックします。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4785388" y="7601280"/>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4674215" y="7916121"/>
            <a:ext cx="198178" cy="281733"/>
            <a:chOff x="4707498" y="1706457"/>
            <a:chExt cx="198178" cy="281733"/>
          </a:xfrm>
        </p:grpSpPr>
        <p:sp>
          <p:nvSpPr>
            <p:cNvPr id="21" name="円/楕円 25"/>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4095" y="8087644"/>
            <a:ext cx="3941470" cy="1505939"/>
          </a:xfrm>
          <a:prstGeom prst="rect">
            <a:avLst/>
          </a:prstGeom>
        </p:spPr>
      </p:pic>
      <p:pic>
        <p:nvPicPr>
          <p:cNvPr id="29" name="図 2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612125" y="9339706"/>
            <a:ext cx="657225" cy="228600"/>
          </a:xfrm>
          <a:prstGeom prst="rect">
            <a:avLst/>
          </a:prstGeom>
        </p:spPr>
      </p:pic>
      <p:sp>
        <p:nvSpPr>
          <p:cNvPr id="17" name="正方形/長方形 16"/>
          <p:cNvSpPr/>
          <p:nvPr/>
        </p:nvSpPr>
        <p:spPr>
          <a:xfrm>
            <a:off x="3455486" y="9313545"/>
            <a:ext cx="705033" cy="24746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24" name="グループ化 23"/>
          <p:cNvGrpSpPr/>
          <p:nvPr/>
        </p:nvGrpSpPr>
        <p:grpSpPr>
          <a:xfrm>
            <a:off x="3285298" y="9067786"/>
            <a:ext cx="198178" cy="281733"/>
            <a:chOff x="4707498" y="1706457"/>
            <a:chExt cx="198178" cy="281733"/>
          </a:xfrm>
        </p:grpSpPr>
        <p:sp>
          <p:nvSpPr>
            <p:cNvPr id="25" name="円/楕円 2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6"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32" name="図 31"/>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87070" y="7563592"/>
            <a:ext cx="4166750" cy="1206056"/>
          </a:xfrm>
          <a:prstGeom prst="rect">
            <a:avLst/>
          </a:prstGeom>
        </p:spPr>
      </p:pic>
      <p:sp>
        <p:nvSpPr>
          <p:cNvPr id="33" name="正方形/長方形 32"/>
          <p:cNvSpPr/>
          <p:nvPr/>
        </p:nvSpPr>
        <p:spPr>
          <a:xfrm>
            <a:off x="4583801" y="3275577"/>
            <a:ext cx="2205619" cy="3736564"/>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審査が完了すると、学校から通知書が届きます。メールアドレスを登録した場合は、審査完了をお知らせするメールも届きます。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mext.go.jp</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」から送信</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されます。受信拒否設定</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等に問題がないかご確認</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ください。</a:t>
            </a: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送信元が異なるメールが</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届いた場合、不審メール</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の可能性があります。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判断に迷う場合は学校</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に問い合わせてください。</a:t>
            </a:r>
          </a:p>
        </p:txBody>
      </p:sp>
      <p:sp>
        <p:nvSpPr>
          <p:cNvPr id="34" name="角丸四角形 33"/>
          <p:cNvSpPr/>
          <p:nvPr/>
        </p:nvSpPr>
        <p:spPr>
          <a:xfrm>
            <a:off x="4816452" y="3165612"/>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4652382" y="3470804"/>
            <a:ext cx="198178" cy="281733"/>
            <a:chOff x="1417887" y="6988436"/>
            <a:chExt cx="198178" cy="281733"/>
          </a:xfrm>
        </p:grpSpPr>
        <p:sp>
          <p:nvSpPr>
            <p:cNvPr id="36"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38" name="グループ化 37"/>
          <p:cNvGrpSpPr/>
          <p:nvPr/>
        </p:nvGrpSpPr>
        <p:grpSpPr>
          <a:xfrm>
            <a:off x="4644447" y="4775364"/>
            <a:ext cx="198178" cy="281733"/>
            <a:chOff x="1417887" y="6988436"/>
            <a:chExt cx="198178" cy="281733"/>
          </a:xfrm>
        </p:grpSpPr>
        <p:sp>
          <p:nvSpPr>
            <p:cNvPr id="39"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0"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pic>
        <p:nvPicPr>
          <p:cNvPr id="41" name="図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456" y="4346121"/>
            <a:ext cx="4273666" cy="2072820"/>
          </a:xfrm>
          <a:prstGeom prst="rect">
            <a:avLst/>
          </a:prstGeom>
        </p:spPr>
      </p:pic>
      <p:sp>
        <p:nvSpPr>
          <p:cNvPr id="42" name="正方形/長方形 41"/>
          <p:cNvSpPr/>
          <p:nvPr/>
        </p:nvSpPr>
        <p:spPr>
          <a:xfrm>
            <a:off x="155808" y="4322785"/>
            <a:ext cx="4246023" cy="211949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3" name="グループ化 42"/>
          <p:cNvGrpSpPr/>
          <p:nvPr/>
        </p:nvGrpSpPr>
        <p:grpSpPr>
          <a:xfrm>
            <a:off x="95196" y="4108689"/>
            <a:ext cx="198178" cy="281733"/>
            <a:chOff x="1417887" y="6988436"/>
            <a:chExt cx="198178" cy="281733"/>
          </a:xfrm>
        </p:grpSpPr>
        <p:sp>
          <p:nvSpPr>
            <p:cNvPr id="46"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8"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49" name="グループ化 48"/>
          <p:cNvGrpSpPr/>
          <p:nvPr/>
        </p:nvGrpSpPr>
        <p:grpSpPr>
          <a:xfrm>
            <a:off x="270794" y="4415547"/>
            <a:ext cx="198178" cy="281733"/>
            <a:chOff x="1417887" y="6988436"/>
            <a:chExt cx="198178" cy="281733"/>
          </a:xfrm>
        </p:grpSpPr>
        <p:sp>
          <p:nvSpPr>
            <p:cNvPr id="50"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52" name="正方形/長方形 51"/>
          <p:cNvSpPr/>
          <p:nvPr/>
        </p:nvSpPr>
        <p:spPr>
          <a:xfrm>
            <a:off x="512537" y="4582412"/>
            <a:ext cx="2026993" cy="9569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正方形/長方形 52"/>
          <p:cNvSpPr/>
          <p:nvPr/>
        </p:nvSpPr>
        <p:spPr>
          <a:xfrm>
            <a:off x="313436" y="4713184"/>
            <a:ext cx="947644" cy="742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1301576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b="13878"/>
          <a:stretch/>
        </p:blipFill>
        <p:spPr>
          <a:xfrm>
            <a:off x="300708" y="5322424"/>
            <a:ext cx="4154954" cy="3098245"/>
          </a:xfrm>
          <a:prstGeom prst="rect">
            <a:avLst/>
          </a:prstGeom>
        </p:spPr>
      </p:pic>
      <p:pic>
        <p:nvPicPr>
          <p:cNvPr id="56" name="図 55"/>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8270" y="6807667"/>
            <a:ext cx="4057392" cy="165297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270" y="1966555"/>
            <a:ext cx="4283495" cy="1445764"/>
          </a:xfrm>
          <a:prstGeom prst="rect">
            <a:avLst/>
          </a:prstGeom>
        </p:spPr>
      </p:pic>
      <p:sp>
        <p:nvSpPr>
          <p:cNvPr id="48" name="正方形/長方形 47"/>
          <p:cNvSpPr/>
          <p:nvPr/>
        </p:nvSpPr>
        <p:spPr>
          <a:xfrm>
            <a:off x="325189" y="753424"/>
            <a:ext cx="6480000" cy="6681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支給再開の申出を行います。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復学により支給を再開したい場合は、申出が必要となります。</a:t>
            </a: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支給再開の申出をする</a:t>
            </a:r>
          </a:p>
        </p:txBody>
      </p:sp>
      <p:sp>
        <p:nvSpPr>
          <p:cNvPr id="34" name="正方形/長方形 33"/>
          <p:cNvSpPr/>
          <p:nvPr/>
        </p:nvSpPr>
        <p:spPr>
          <a:xfrm>
            <a:off x="194400" y="1325177"/>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36" name="正方形/長方形 35"/>
          <p:cNvSpPr/>
          <p:nvPr/>
        </p:nvSpPr>
        <p:spPr>
          <a:xfrm>
            <a:off x="4664074" y="1886628"/>
            <a:ext cx="2124075" cy="161095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ログインするとポータル画面が表示されます。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「変更手続」タブ内にある「支給再開申出」ボタンをクリックします。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94400" y="4755897"/>
            <a:ext cx="6574314"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支給再開申出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生徒情報</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画面</a:t>
            </a:r>
          </a:p>
        </p:txBody>
      </p:sp>
      <p:sp>
        <p:nvSpPr>
          <p:cNvPr id="16" name="正方形/長方形 15"/>
          <p:cNvSpPr/>
          <p:nvPr/>
        </p:nvSpPr>
        <p:spPr>
          <a:xfrm>
            <a:off x="4652382" y="5297536"/>
            <a:ext cx="2124075" cy="1912496"/>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前回の申請時に登録した生徒情報が表示されるので、正しいことを確認します。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「保護者等情報入力」ボタンをクリックします。</a:t>
            </a: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56184" y="5268457"/>
            <a:ext cx="4274581" cy="431227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7" name="角丸四角形 26"/>
          <p:cNvSpPr/>
          <p:nvPr/>
        </p:nvSpPr>
        <p:spPr>
          <a:xfrm>
            <a:off x="4820504" y="1776067"/>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sp>
        <p:nvSpPr>
          <p:cNvPr id="29" name="角丸四角形 28"/>
          <p:cNvSpPr/>
          <p:nvPr/>
        </p:nvSpPr>
        <p:spPr>
          <a:xfrm>
            <a:off x="4808813" y="5170522"/>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grpSp>
        <p:nvGrpSpPr>
          <p:cNvPr id="41" name="グループ化 40"/>
          <p:cNvGrpSpPr/>
          <p:nvPr/>
        </p:nvGrpSpPr>
        <p:grpSpPr>
          <a:xfrm>
            <a:off x="4707498" y="2729407"/>
            <a:ext cx="198178" cy="281733"/>
            <a:chOff x="4707498" y="2767507"/>
            <a:chExt cx="198178" cy="281733"/>
          </a:xfrm>
        </p:grpSpPr>
        <p:sp>
          <p:nvSpPr>
            <p:cNvPr id="42" name="円/楕円 4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44" name="グループ化 43"/>
          <p:cNvGrpSpPr/>
          <p:nvPr/>
        </p:nvGrpSpPr>
        <p:grpSpPr>
          <a:xfrm>
            <a:off x="4695807" y="5518144"/>
            <a:ext cx="198178" cy="281733"/>
            <a:chOff x="4707498" y="1706457"/>
            <a:chExt cx="198178" cy="281733"/>
          </a:xfrm>
        </p:grpSpPr>
        <p:sp>
          <p:nvSpPr>
            <p:cNvPr id="45" name="円/楕円 4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55" name="グループ化 54"/>
          <p:cNvGrpSpPr/>
          <p:nvPr/>
        </p:nvGrpSpPr>
        <p:grpSpPr>
          <a:xfrm>
            <a:off x="4707498" y="2100157"/>
            <a:ext cx="198178" cy="281733"/>
            <a:chOff x="4707498" y="1706457"/>
            <a:chExt cx="198178" cy="281733"/>
          </a:xfrm>
        </p:grpSpPr>
        <p:sp>
          <p:nvSpPr>
            <p:cNvPr id="59" name="円/楕円 5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61" name="グループ化 60"/>
          <p:cNvGrpSpPr/>
          <p:nvPr/>
        </p:nvGrpSpPr>
        <p:grpSpPr>
          <a:xfrm>
            <a:off x="26351" y="5163586"/>
            <a:ext cx="198178" cy="281733"/>
            <a:chOff x="4707498" y="1706457"/>
            <a:chExt cx="198178" cy="281733"/>
          </a:xfrm>
        </p:grpSpPr>
        <p:sp>
          <p:nvSpPr>
            <p:cNvPr id="71" name="円/楕円 70"/>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2"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66" name="グループ化 65"/>
          <p:cNvGrpSpPr/>
          <p:nvPr/>
        </p:nvGrpSpPr>
        <p:grpSpPr>
          <a:xfrm>
            <a:off x="4707423" y="6583508"/>
            <a:ext cx="198178" cy="281733"/>
            <a:chOff x="4707498" y="2767507"/>
            <a:chExt cx="198178" cy="281733"/>
          </a:xfrm>
        </p:grpSpPr>
        <p:sp>
          <p:nvSpPr>
            <p:cNvPr id="67" name="円/楕円 39"/>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8"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69" name="正方形/長方形 68"/>
          <p:cNvSpPr/>
          <p:nvPr/>
        </p:nvSpPr>
        <p:spPr>
          <a:xfrm>
            <a:off x="4652382" y="7587138"/>
            <a:ext cx="2124000" cy="1452135"/>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8572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メールアドレスに変更がある場合、この画面で修正します。それ以外に変更がある場合は、学校に連絡してください。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a:xfrm>
            <a:off x="4820429" y="7500746"/>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grpSp>
        <p:nvGrpSpPr>
          <p:cNvPr id="73" name="グループ化 72"/>
          <p:cNvGrpSpPr/>
          <p:nvPr/>
        </p:nvGrpSpPr>
        <p:grpSpPr>
          <a:xfrm>
            <a:off x="4707423" y="7796541"/>
            <a:ext cx="198178" cy="281733"/>
            <a:chOff x="4704480" y="2843662"/>
            <a:chExt cx="198178" cy="281733"/>
          </a:xfrm>
        </p:grpSpPr>
        <p:sp>
          <p:nvSpPr>
            <p:cNvPr id="74" name="円/楕円 82"/>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5"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63" name="テキスト ボックス 62"/>
          <p:cNvSpPr txBox="1"/>
          <p:nvPr/>
        </p:nvSpPr>
        <p:spPr>
          <a:xfrm>
            <a:off x="5888643" y="7092717"/>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23</a:t>
            </a:r>
            <a:r>
              <a:rPr lang="ja-JP" altLang="en-US" sz="1200" dirty="0">
                <a:solidFill>
                  <a:srgbClr val="000000"/>
                </a:solidFill>
              </a:rPr>
              <a:t>ページへ</a:t>
            </a:r>
            <a:endParaRPr kumimoji="1" lang="ja-JP" altLang="en-US" sz="1200" dirty="0">
              <a:solidFill>
                <a:srgbClr val="000000"/>
              </a:solidFill>
            </a:endParaRPr>
          </a:p>
        </p:txBody>
      </p:sp>
      <p:pic>
        <p:nvPicPr>
          <p:cNvPr id="2" name="図 1"/>
          <p:cNvPicPr>
            <a:picLocks noChangeAspect="1"/>
          </p:cNvPicPr>
          <p:nvPr/>
        </p:nvPicPr>
        <p:blipFill>
          <a:blip r:embed="rId6"/>
          <a:stretch>
            <a:fillRect/>
          </a:stretch>
        </p:blipFill>
        <p:spPr>
          <a:xfrm>
            <a:off x="529959" y="8186617"/>
            <a:ext cx="3750441" cy="969811"/>
          </a:xfrm>
          <a:prstGeom prst="rect">
            <a:avLst/>
          </a:prstGeom>
        </p:spPr>
      </p:pic>
      <p:sp>
        <p:nvSpPr>
          <p:cNvPr id="64" name="正方形/長方形 63"/>
          <p:cNvSpPr/>
          <p:nvPr/>
        </p:nvSpPr>
        <p:spPr>
          <a:xfrm>
            <a:off x="480725" y="8175009"/>
            <a:ext cx="3841519" cy="981419"/>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3" name="図 2"/>
          <p:cNvPicPr>
            <a:picLocks noChangeAspect="1"/>
          </p:cNvPicPr>
          <p:nvPr/>
        </p:nvPicPr>
        <p:blipFill>
          <a:blip r:embed="rId7"/>
          <a:stretch>
            <a:fillRect/>
          </a:stretch>
        </p:blipFill>
        <p:spPr>
          <a:xfrm>
            <a:off x="450782" y="9289388"/>
            <a:ext cx="3829618" cy="222716"/>
          </a:xfrm>
          <a:prstGeom prst="rect">
            <a:avLst/>
          </a:prstGeom>
        </p:spPr>
      </p:pic>
      <p:sp>
        <p:nvSpPr>
          <p:cNvPr id="65" name="正方形/長方形 64">
            <a:extLst>
              <a:ext uri="{FF2B5EF4-FFF2-40B4-BE49-F238E27FC236}">
                <a16:creationId xmlns:a16="http://schemas.microsoft.com/office/drawing/2014/main" id="{0170BEAF-7DF9-471D-95D9-71D39A376B2D}"/>
              </a:ext>
            </a:extLst>
          </p:cNvPr>
          <p:cNvSpPr/>
          <p:nvPr/>
        </p:nvSpPr>
        <p:spPr>
          <a:xfrm>
            <a:off x="3609833" y="9289388"/>
            <a:ext cx="670567" cy="22271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76" name="グループ化 75">
            <a:extLst>
              <a:ext uri="{FF2B5EF4-FFF2-40B4-BE49-F238E27FC236}">
                <a16:creationId xmlns:a16="http://schemas.microsoft.com/office/drawing/2014/main" id="{227D2E02-38D9-40D9-9341-31D990C7170F}"/>
              </a:ext>
            </a:extLst>
          </p:cNvPr>
          <p:cNvGrpSpPr/>
          <p:nvPr/>
        </p:nvGrpSpPr>
        <p:grpSpPr>
          <a:xfrm>
            <a:off x="3387038" y="9129459"/>
            <a:ext cx="198178" cy="281733"/>
            <a:chOff x="4707498" y="2767507"/>
            <a:chExt cx="198178" cy="281733"/>
          </a:xfrm>
        </p:grpSpPr>
        <p:sp>
          <p:nvSpPr>
            <p:cNvPr id="77" name="円/楕円 49">
              <a:extLst>
                <a:ext uri="{FF2B5EF4-FFF2-40B4-BE49-F238E27FC236}">
                  <a16:creationId xmlns:a16="http://schemas.microsoft.com/office/drawing/2014/main" id="{0666EEF4-5E2A-47CE-B042-2E4BD63D7174}"/>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8" name="コンテンツ プレースホルダー 2">
              <a:extLst>
                <a:ext uri="{FF2B5EF4-FFF2-40B4-BE49-F238E27FC236}">
                  <a16:creationId xmlns:a16="http://schemas.microsoft.com/office/drawing/2014/main" id="{80A2A066-72EA-4256-A0D1-8DF31FAA0629}"/>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9" name="グループ化 78"/>
          <p:cNvGrpSpPr/>
          <p:nvPr/>
        </p:nvGrpSpPr>
        <p:grpSpPr>
          <a:xfrm>
            <a:off x="345687" y="7899080"/>
            <a:ext cx="198178" cy="281733"/>
            <a:chOff x="4704480" y="2843662"/>
            <a:chExt cx="198178" cy="281733"/>
          </a:xfrm>
        </p:grpSpPr>
        <p:sp>
          <p:nvSpPr>
            <p:cNvPr id="80" name="円/楕円 82"/>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1"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7" name="正方形/長方形 56"/>
          <p:cNvSpPr/>
          <p:nvPr/>
        </p:nvSpPr>
        <p:spPr>
          <a:xfrm>
            <a:off x="194388" y="1867688"/>
            <a:ext cx="4363296" cy="252689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pic>
        <p:nvPicPr>
          <p:cNvPr id="7" name="図 6"/>
          <p:cNvPicPr>
            <a:picLocks noChangeAspect="1"/>
          </p:cNvPicPr>
          <p:nvPr/>
        </p:nvPicPr>
        <p:blipFill>
          <a:blip r:embed="rId8"/>
          <a:stretch>
            <a:fillRect/>
          </a:stretch>
        </p:blipFill>
        <p:spPr>
          <a:xfrm>
            <a:off x="279001" y="1926192"/>
            <a:ext cx="4220031" cy="2355241"/>
          </a:xfrm>
          <a:prstGeom prst="rect">
            <a:avLst/>
          </a:prstGeom>
        </p:spPr>
      </p:pic>
      <p:grpSp>
        <p:nvGrpSpPr>
          <p:cNvPr id="87" name="グループ化 86"/>
          <p:cNvGrpSpPr/>
          <p:nvPr/>
        </p:nvGrpSpPr>
        <p:grpSpPr>
          <a:xfrm>
            <a:off x="94986" y="1684822"/>
            <a:ext cx="198178" cy="281733"/>
            <a:chOff x="4707498" y="1706457"/>
            <a:chExt cx="198178" cy="281733"/>
          </a:xfrm>
        </p:grpSpPr>
        <p:sp>
          <p:nvSpPr>
            <p:cNvPr id="88" name="円/楕円 52"/>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9"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90" name="正方形/長方形 89"/>
          <p:cNvSpPr/>
          <p:nvPr/>
        </p:nvSpPr>
        <p:spPr>
          <a:xfrm>
            <a:off x="543865" y="3238488"/>
            <a:ext cx="735683" cy="27269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91" name="グループ化 90"/>
          <p:cNvGrpSpPr/>
          <p:nvPr/>
        </p:nvGrpSpPr>
        <p:grpSpPr>
          <a:xfrm>
            <a:off x="293164" y="3072119"/>
            <a:ext cx="198178" cy="281733"/>
            <a:chOff x="4707498" y="2767507"/>
            <a:chExt cx="198178" cy="281733"/>
          </a:xfrm>
        </p:grpSpPr>
        <p:sp>
          <p:nvSpPr>
            <p:cNvPr id="92" name="円/楕円 49"/>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Tree>
    <p:extLst>
      <p:ext uri="{BB962C8B-B14F-4D97-AF65-F5344CB8AC3E}">
        <p14:creationId xmlns:p14="http://schemas.microsoft.com/office/powerpoint/2010/main" val="2358920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00" y="1368860"/>
            <a:ext cx="4156745" cy="4676339"/>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支給再開の申出をする</a:t>
            </a:r>
          </a:p>
        </p:txBody>
      </p:sp>
      <p:sp>
        <p:nvSpPr>
          <p:cNvPr id="34" name="正方形/長方形 33"/>
          <p:cNvSpPr/>
          <p:nvPr/>
        </p:nvSpPr>
        <p:spPr>
          <a:xfrm>
            <a:off x="194400" y="839661"/>
            <a:ext cx="6551854"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支給再開申出 </a:t>
            </a:r>
            <a:r>
              <a:rPr lang="en-US" altLang="zh-TW"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情報</a:t>
            </a:r>
            <a:r>
              <a:rPr lang="en-US" altLang="zh-TW"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（共通）</a:t>
            </a:r>
          </a:p>
        </p:txBody>
      </p:sp>
      <p:sp>
        <p:nvSpPr>
          <p:cNvPr id="17" name="正方形/長方形 16"/>
          <p:cNvSpPr/>
          <p:nvPr/>
        </p:nvSpPr>
        <p:spPr>
          <a:xfrm>
            <a:off x="4608488" y="1368862"/>
            <a:ext cx="2124075" cy="425723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保護者等情報に変更があるかを選択します。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保護者等の追加又は削除はあります。</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ページを参照して登録してください。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保護者等の変更はあります。</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ページを参照して登録してください。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保護者等の変更はありません。</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4731604" y="1300845"/>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6" name="グループ化 125"/>
          <p:cNvGrpSpPr/>
          <p:nvPr/>
        </p:nvGrpSpPr>
        <p:grpSpPr>
          <a:xfrm>
            <a:off x="4643998" y="1592157"/>
            <a:ext cx="198178" cy="281733"/>
            <a:chOff x="4707498" y="1706457"/>
            <a:chExt cx="198178" cy="281733"/>
          </a:xfrm>
        </p:grpSpPr>
        <p:sp>
          <p:nvSpPr>
            <p:cNvPr id="127" name="円/楕円 12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6" name="正方形/長方形 55"/>
          <p:cNvSpPr/>
          <p:nvPr/>
        </p:nvSpPr>
        <p:spPr>
          <a:xfrm>
            <a:off x="217787" y="2982074"/>
            <a:ext cx="4268816" cy="264402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右矢印 24"/>
          <p:cNvSpPr/>
          <p:nvPr/>
        </p:nvSpPr>
        <p:spPr>
          <a:xfrm>
            <a:off x="4956429" y="2723677"/>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右矢印 25"/>
          <p:cNvSpPr/>
          <p:nvPr/>
        </p:nvSpPr>
        <p:spPr>
          <a:xfrm>
            <a:off x="4955726" y="3789530"/>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右矢印 26"/>
          <p:cNvSpPr/>
          <p:nvPr/>
        </p:nvSpPr>
        <p:spPr>
          <a:xfrm>
            <a:off x="4984301" y="5163750"/>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29" name="グループ化 128"/>
          <p:cNvGrpSpPr/>
          <p:nvPr/>
        </p:nvGrpSpPr>
        <p:grpSpPr>
          <a:xfrm>
            <a:off x="65419" y="2982074"/>
            <a:ext cx="209880" cy="281733"/>
            <a:chOff x="4707498" y="1706457"/>
            <a:chExt cx="198178" cy="281733"/>
          </a:xfrm>
        </p:grpSpPr>
        <p:sp>
          <p:nvSpPr>
            <p:cNvPr id="130"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3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8" name="テキスト ボックス 17"/>
          <p:cNvSpPr txBox="1"/>
          <p:nvPr/>
        </p:nvSpPr>
        <p:spPr>
          <a:xfrm>
            <a:off x="5192876" y="5097075"/>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24</a:t>
            </a:r>
            <a:r>
              <a:rPr lang="ja-JP" altLang="en-US" sz="1200" dirty="0">
                <a:solidFill>
                  <a:srgbClr val="000000"/>
                </a:solidFill>
              </a:rPr>
              <a:t>ページへ</a:t>
            </a:r>
            <a:endParaRPr kumimoji="1" lang="ja-JP" altLang="en-US" sz="1200" dirty="0">
              <a:solidFill>
                <a:srgbClr val="000000"/>
              </a:solidFill>
            </a:endParaRPr>
          </a:p>
        </p:txBody>
      </p:sp>
    </p:spTree>
    <p:extLst>
      <p:ext uri="{BB962C8B-B14F-4D97-AF65-F5344CB8AC3E}">
        <p14:creationId xmlns:p14="http://schemas.microsoft.com/office/powerpoint/2010/main" val="1593585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p:cNvPicPr>
            <a:picLocks noChangeAspect="1"/>
          </p:cNvPicPr>
          <p:nvPr/>
        </p:nvPicPr>
        <p:blipFill>
          <a:blip r:embed="rId3"/>
          <a:stretch>
            <a:fillRect/>
          </a:stretch>
        </p:blipFill>
        <p:spPr>
          <a:xfrm>
            <a:off x="2394308" y="1753032"/>
            <a:ext cx="1810660" cy="287406"/>
          </a:xfrm>
          <a:prstGeom prst="rect">
            <a:avLst/>
          </a:prstGeom>
        </p:spPr>
      </p:pic>
      <p:pic>
        <p:nvPicPr>
          <p:cNvPr id="36" name="図 35"/>
          <p:cNvPicPr>
            <a:picLocks noChangeAspect="1"/>
          </p:cNvPicPr>
          <p:nvPr/>
        </p:nvPicPr>
        <p:blipFill>
          <a:blip r:embed="rId3"/>
          <a:stretch>
            <a:fillRect/>
          </a:stretch>
        </p:blipFill>
        <p:spPr>
          <a:xfrm>
            <a:off x="564050" y="1742834"/>
            <a:ext cx="1810660" cy="287406"/>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b="19096"/>
          <a:stretch/>
        </p:blipFill>
        <p:spPr>
          <a:xfrm>
            <a:off x="190938" y="6018833"/>
            <a:ext cx="4311266" cy="2354068"/>
          </a:xfrm>
          <a:prstGeom prst="rect">
            <a:avLst/>
          </a:prstGeom>
        </p:spPr>
      </p:pic>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t="12386"/>
          <a:stretch/>
        </p:blipFill>
        <p:spPr>
          <a:xfrm>
            <a:off x="236034" y="1985749"/>
            <a:ext cx="4306897" cy="4026528"/>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支給再開の申出をする</a:t>
            </a:r>
          </a:p>
        </p:txBody>
      </p:sp>
      <p:sp>
        <p:nvSpPr>
          <p:cNvPr id="34" name="正方形/長方形 33"/>
          <p:cNvSpPr/>
          <p:nvPr/>
        </p:nvSpPr>
        <p:spPr>
          <a:xfrm>
            <a:off x="194400" y="839661"/>
            <a:ext cx="6551854"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支給再開申出 </a:t>
            </a:r>
            <a:r>
              <a:rPr lang="en-US" altLang="zh-TW"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情報</a:t>
            </a:r>
            <a:r>
              <a:rPr lang="en-US" altLang="zh-TW"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625973" y="1428688"/>
            <a:ext cx="2124075" cy="2132807"/>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「保護者等の変更はありません」を選択した場合、電話番号及びメールアドレスのみ変更が可能です。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入力内容確認（一時保存）ボタンをクリックします。</a:t>
            </a:r>
          </a:p>
        </p:txBody>
      </p:sp>
      <p:sp>
        <p:nvSpPr>
          <p:cNvPr id="12" name="角丸四角形 11"/>
          <p:cNvSpPr/>
          <p:nvPr/>
        </p:nvSpPr>
        <p:spPr>
          <a:xfrm>
            <a:off x="4782404" y="1300845"/>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6" name="グループ化 125"/>
          <p:cNvGrpSpPr/>
          <p:nvPr/>
        </p:nvGrpSpPr>
        <p:grpSpPr>
          <a:xfrm>
            <a:off x="4669398" y="1630257"/>
            <a:ext cx="198178" cy="281733"/>
            <a:chOff x="4707498" y="1706457"/>
            <a:chExt cx="198178" cy="281733"/>
          </a:xfrm>
        </p:grpSpPr>
        <p:sp>
          <p:nvSpPr>
            <p:cNvPr id="127" name="円/楕円 12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grpSp>
        <p:nvGrpSpPr>
          <p:cNvPr id="129" name="グループ化 128"/>
          <p:cNvGrpSpPr/>
          <p:nvPr/>
        </p:nvGrpSpPr>
        <p:grpSpPr>
          <a:xfrm>
            <a:off x="276872" y="2805257"/>
            <a:ext cx="209880" cy="281733"/>
            <a:chOff x="4707498" y="1706457"/>
            <a:chExt cx="198178" cy="281733"/>
          </a:xfrm>
        </p:grpSpPr>
        <p:sp>
          <p:nvSpPr>
            <p:cNvPr id="130"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3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endParaRPr lang="en-US" altLang="ja-JP" sz="1400" dirty="0">
                <a:solidFill>
                  <a:schemeClr val="bg1"/>
                </a:solidFill>
              </a:endParaRPr>
            </a:p>
            <a:p>
              <a:pPr algn="ctr"/>
              <a:endParaRPr lang="ja-JP" altLang="en-US" sz="1400" dirty="0">
                <a:solidFill>
                  <a:schemeClr val="bg1"/>
                </a:solidFill>
              </a:endParaRPr>
            </a:p>
          </p:txBody>
        </p:sp>
      </p:grpSp>
      <p:grpSp>
        <p:nvGrpSpPr>
          <p:cNvPr id="53" name="グループ化 52"/>
          <p:cNvGrpSpPr/>
          <p:nvPr/>
        </p:nvGrpSpPr>
        <p:grpSpPr>
          <a:xfrm>
            <a:off x="4669398" y="2703593"/>
            <a:ext cx="198178" cy="281733"/>
            <a:chOff x="4707498" y="2767507"/>
            <a:chExt cx="198178" cy="281733"/>
          </a:xfrm>
        </p:grpSpPr>
        <p:sp>
          <p:nvSpPr>
            <p:cNvPr id="54" name="円/楕円 39"/>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5"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p>
            <a:p>
              <a:pPr algn="ctr"/>
              <a:endParaRPr lang="ja-JP" altLang="en-US" sz="1400" dirty="0">
                <a:solidFill>
                  <a:schemeClr val="bg1"/>
                </a:solidFill>
              </a:endParaRPr>
            </a:p>
          </p:txBody>
        </p:sp>
      </p:grpSp>
      <p:sp>
        <p:nvSpPr>
          <p:cNvPr id="41" name="正方形/長方形 40"/>
          <p:cNvSpPr/>
          <p:nvPr/>
        </p:nvSpPr>
        <p:spPr>
          <a:xfrm>
            <a:off x="4620682" y="3931028"/>
            <a:ext cx="2124000" cy="253644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8572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保護者等の変更がない場合でも、最新の収入状況が未提出の場合は、「入力内容確認（一時保存）」をクリックした後、自己情報を取得する画面に遷移します。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遷移した場合は、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ページを参照して登録してください。</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4788729" y="3844635"/>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sp>
        <p:nvSpPr>
          <p:cNvPr id="48" name="テキスト ボックス 47"/>
          <p:cNvSpPr txBox="1"/>
          <p:nvPr/>
        </p:nvSpPr>
        <p:spPr>
          <a:xfrm>
            <a:off x="5873258" y="3412339"/>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25</a:t>
            </a:r>
            <a:r>
              <a:rPr lang="ja-JP" altLang="en-US" sz="1200" dirty="0">
                <a:solidFill>
                  <a:srgbClr val="000000"/>
                </a:solidFill>
              </a:rPr>
              <a:t>ページへ</a:t>
            </a:r>
            <a:endParaRPr kumimoji="1" lang="ja-JP" altLang="en-US" sz="1200" dirty="0">
              <a:solidFill>
                <a:srgbClr val="000000"/>
              </a:solidFill>
            </a:endParaRPr>
          </a:p>
        </p:txBody>
      </p:sp>
      <p:pic>
        <p:nvPicPr>
          <p:cNvPr id="52" name="図 51"/>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77916" y="2349945"/>
            <a:ext cx="400423" cy="95623"/>
          </a:xfrm>
          <a:prstGeom prst="rect">
            <a:avLst/>
          </a:prstGeom>
        </p:spPr>
      </p:pic>
      <p:pic>
        <p:nvPicPr>
          <p:cNvPr id="60" name="図 59"/>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77915" y="2727631"/>
            <a:ext cx="400423" cy="95623"/>
          </a:xfrm>
          <a:prstGeom prst="rect">
            <a:avLst/>
          </a:prstGeom>
        </p:spPr>
      </p:pic>
      <p:pic>
        <p:nvPicPr>
          <p:cNvPr id="61" name="図 60"/>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532710" y="2329637"/>
            <a:ext cx="400423" cy="95623"/>
          </a:xfrm>
          <a:prstGeom prst="rect">
            <a:avLst/>
          </a:prstGeom>
        </p:spPr>
      </p:pic>
      <p:pic>
        <p:nvPicPr>
          <p:cNvPr id="62" name="図 61"/>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flipV="1">
            <a:off x="2534162" y="2734046"/>
            <a:ext cx="442120" cy="105580"/>
          </a:xfrm>
          <a:prstGeom prst="rect">
            <a:avLst/>
          </a:prstGeom>
        </p:spPr>
      </p:pic>
      <p:sp>
        <p:nvSpPr>
          <p:cNvPr id="28" name="テキスト ボックス 27"/>
          <p:cNvSpPr txBox="1"/>
          <p:nvPr/>
        </p:nvSpPr>
        <p:spPr>
          <a:xfrm>
            <a:off x="673280" y="2300464"/>
            <a:ext cx="399740" cy="184666"/>
          </a:xfrm>
          <a:prstGeom prst="rect">
            <a:avLst/>
          </a:prstGeom>
          <a:noFill/>
        </p:spPr>
        <p:txBody>
          <a:bodyPr wrap="square" rtlCol="0">
            <a:spAutoFit/>
          </a:bodyPr>
          <a:lstStyle/>
          <a:p>
            <a:r>
              <a:rPr kumimoji="1" lang="ja-JP" altLang="en-US" sz="600" dirty="0"/>
              <a:t>支援</a:t>
            </a:r>
          </a:p>
        </p:txBody>
      </p:sp>
      <p:sp>
        <p:nvSpPr>
          <p:cNvPr id="35" name="テキスト ボックス 34"/>
          <p:cNvSpPr txBox="1"/>
          <p:nvPr/>
        </p:nvSpPr>
        <p:spPr>
          <a:xfrm>
            <a:off x="673280" y="2666912"/>
            <a:ext cx="399740" cy="184666"/>
          </a:xfrm>
          <a:prstGeom prst="rect">
            <a:avLst/>
          </a:prstGeom>
          <a:noFill/>
        </p:spPr>
        <p:txBody>
          <a:bodyPr wrap="square" rtlCol="0">
            <a:spAutoFit/>
          </a:bodyPr>
          <a:lstStyle/>
          <a:p>
            <a:r>
              <a:rPr lang="ja-JP" altLang="en-US" sz="600" dirty="0"/>
              <a:t>しえん</a:t>
            </a:r>
            <a:endParaRPr kumimoji="1" lang="ja-JP" altLang="en-US" sz="600" dirty="0"/>
          </a:p>
        </p:txBody>
      </p:sp>
      <p:sp>
        <p:nvSpPr>
          <p:cNvPr id="37" name="テキスト ボックス 36"/>
          <p:cNvSpPr txBox="1"/>
          <p:nvPr/>
        </p:nvSpPr>
        <p:spPr>
          <a:xfrm>
            <a:off x="2502385" y="2294488"/>
            <a:ext cx="399740" cy="184666"/>
          </a:xfrm>
          <a:prstGeom prst="rect">
            <a:avLst/>
          </a:prstGeom>
          <a:noFill/>
        </p:spPr>
        <p:txBody>
          <a:bodyPr wrap="square" rtlCol="0">
            <a:spAutoFit/>
          </a:bodyPr>
          <a:lstStyle/>
          <a:p>
            <a:r>
              <a:rPr kumimoji="1" lang="ja-JP" altLang="en-US" sz="600" dirty="0"/>
              <a:t>支援</a:t>
            </a:r>
          </a:p>
        </p:txBody>
      </p:sp>
      <p:sp>
        <p:nvSpPr>
          <p:cNvPr id="39" name="テキスト ボックス 38"/>
          <p:cNvSpPr txBox="1"/>
          <p:nvPr/>
        </p:nvSpPr>
        <p:spPr>
          <a:xfrm>
            <a:off x="2502385" y="2683995"/>
            <a:ext cx="399740" cy="184666"/>
          </a:xfrm>
          <a:prstGeom prst="rect">
            <a:avLst/>
          </a:prstGeom>
          <a:noFill/>
        </p:spPr>
        <p:txBody>
          <a:bodyPr wrap="square" rtlCol="0">
            <a:spAutoFit/>
          </a:bodyPr>
          <a:lstStyle/>
          <a:p>
            <a:r>
              <a:rPr lang="ja-JP" altLang="en-US" sz="600" dirty="0"/>
              <a:t>しえん</a:t>
            </a:r>
            <a:endParaRPr kumimoji="1" lang="ja-JP" altLang="en-US" sz="600" dirty="0"/>
          </a:p>
        </p:txBody>
      </p:sp>
      <p:pic>
        <p:nvPicPr>
          <p:cNvPr id="2" name="図 1"/>
          <p:cNvPicPr>
            <a:picLocks noChangeAspect="1"/>
          </p:cNvPicPr>
          <p:nvPr/>
        </p:nvPicPr>
        <p:blipFill rotWithShape="1">
          <a:blip r:embed="rId8">
            <a:extLst>
              <a:ext uri="{28A0092B-C50C-407E-A947-70E740481C1C}">
                <a14:useLocalDpi xmlns:a14="http://schemas.microsoft.com/office/drawing/2010/main" val="0"/>
              </a:ext>
            </a:extLst>
          </a:blip>
          <a:srcRect l="26204" t="14296" r="27907" b="61344"/>
          <a:stretch/>
        </p:blipFill>
        <p:spPr>
          <a:xfrm>
            <a:off x="564050" y="5507022"/>
            <a:ext cx="3620330" cy="1049021"/>
          </a:xfrm>
          <a:prstGeom prst="rect">
            <a:avLst/>
          </a:prstGeom>
        </p:spPr>
      </p:pic>
      <p:sp>
        <p:nvSpPr>
          <p:cNvPr id="38" name="フローチャート: せん孔テープ 37"/>
          <p:cNvSpPr/>
          <p:nvPr/>
        </p:nvSpPr>
        <p:spPr>
          <a:xfrm>
            <a:off x="368961" y="5352825"/>
            <a:ext cx="4041042" cy="261699"/>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pic>
        <p:nvPicPr>
          <p:cNvPr id="40" name="図 39"/>
          <p:cNvPicPr>
            <a:picLocks noChangeAspect="1"/>
          </p:cNvPicPr>
          <p:nvPr/>
        </p:nvPicPr>
        <p:blipFill rotWithShape="1">
          <a:blip r:embed="rId5">
            <a:extLst>
              <a:ext uri="{28A0092B-C50C-407E-A947-70E740481C1C}">
                <a14:useLocalDpi xmlns:a14="http://schemas.microsoft.com/office/drawing/2010/main" val="0"/>
              </a:ext>
            </a:extLst>
          </a:blip>
          <a:srcRect b="89257"/>
          <a:stretch/>
        </p:blipFill>
        <p:spPr>
          <a:xfrm>
            <a:off x="240860" y="1280402"/>
            <a:ext cx="4306897" cy="493739"/>
          </a:xfrm>
          <a:prstGeom prst="rect">
            <a:avLst/>
          </a:prstGeom>
        </p:spPr>
      </p:pic>
      <p:sp>
        <p:nvSpPr>
          <p:cNvPr id="44" name="正方形/長方形 43"/>
          <p:cNvSpPr/>
          <p:nvPr/>
        </p:nvSpPr>
        <p:spPr>
          <a:xfrm>
            <a:off x="562017" y="2882074"/>
            <a:ext cx="3638551" cy="77348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45" name="図 44"/>
          <p:cNvPicPr>
            <a:picLocks noChangeAspect="1"/>
          </p:cNvPicPr>
          <p:nvPr/>
        </p:nvPicPr>
        <p:blipFill rotWithShape="1">
          <a:blip r:embed="rId4">
            <a:extLst>
              <a:ext uri="{28A0092B-C50C-407E-A947-70E740481C1C}">
                <a14:useLocalDpi xmlns:a14="http://schemas.microsoft.com/office/drawing/2010/main" val="0"/>
              </a:ext>
            </a:extLst>
          </a:blip>
          <a:srcRect t="82805"/>
          <a:stretch/>
        </p:blipFill>
        <p:spPr>
          <a:xfrm>
            <a:off x="276872" y="8731436"/>
            <a:ext cx="4311266" cy="500327"/>
          </a:xfrm>
          <a:prstGeom prst="rect">
            <a:avLst/>
          </a:prstGeom>
        </p:spPr>
      </p:pic>
      <p:pic>
        <p:nvPicPr>
          <p:cNvPr id="46" name="図 45"/>
          <p:cNvPicPr>
            <a:picLocks noChangeAspect="1"/>
          </p:cNvPicPr>
          <p:nvPr/>
        </p:nvPicPr>
        <p:blipFill>
          <a:blip r:embed="rId9"/>
          <a:stretch>
            <a:fillRect/>
          </a:stretch>
        </p:blipFill>
        <p:spPr>
          <a:xfrm>
            <a:off x="505398" y="8301918"/>
            <a:ext cx="3737633" cy="353481"/>
          </a:xfrm>
          <a:prstGeom prst="rect">
            <a:avLst/>
          </a:prstGeom>
        </p:spPr>
      </p:pic>
      <p:pic>
        <p:nvPicPr>
          <p:cNvPr id="47" name="図 46"/>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968140" y="8703655"/>
            <a:ext cx="2634970" cy="555887"/>
          </a:xfrm>
          <a:prstGeom prst="rect">
            <a:avLst/>
          </a:prstGeom>
        </p:spPr>
      </p:pic>
      <p:sp>
        <p:nvSpPr>
          <p:cNvPr id="49" name="正方形/長方形 48"/>
          <p:cNvSpPr/>
          <p:nvPr/>
        </p:nvSpPr>
        <p:spPr>
          <a:xfrm>
            <a:off x="2003792" y="8759615"/>
            <a:ext cx="997185" cy="35498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0" name="グループ化 49"/>
          <p:cNvGrpSpPr/>
          <p:nvPr/>
        </p:nvGrpSpPr>
        <p:grpSpPr>
          <a:xfrm>
            <a:off x="1805614" y="8750583"/>
            <a:ext cx="198178" cy="281733"/>
            <a:chOff x="4707498" y="2767507"/>
            <a:chExt cx="198178" cy="281733"/>
          </a:xfrm>
        </p:grpSpPr>
        <p:sp>
          <p:nvSpPr>
            <p:cNvPr id="63" name="円/楕円 5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4"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p>
            <a:p>
              <a:pPr algn="ctr"/>
              <a:endParaRPr lang="ja-JP" altLang="en-US" sz="1400" dirty="0">
                <a:solidFill>
                  <a:schemeClr val="bg1"/>
                </a:solidFill>
              </a:endParaRPr>
            </a:p>
          </p:txBody>
        </p:sp>
      </p:grpSp>
    </p:spTree>
    <p:extLst>
      <p:ext uri="{BB962C8B-B14F-4D97-AF65-F5344CB8AC3E}">
        <p14:creationId xmlns:p14="http://schemas.microsoft.com/office/powerpoint/2010/main" val="2877995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36" y="5032338"/>
            <a:ext cx="4017412" cy="2077519"/>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18" y="1501863"/>
            <a:ext cx="4227137" cy="3217890"/>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支給再開の申出をする</a:t>
            </a:r>
            <a:endParaRPr lang="en-US" altLang="ja-JP" dirty="0">
              <a:solidFill>
                <a:srgbClr val="000000"/>
              </a:solidFill>
            </a:endParaRPr>
          </a:p>
        </p:txBody>
      </p:sp>
      <p:sp>
        <p:nvSpPr>
          <p:cNvPr id="34" name="正方形/長方形 33"/>
          <p:cNvSpPr/>
          <p:nvPr/>
        </p:nvSpPr>
        <p:spPr>
          <a:xfrm>
            <a:off x="194400" y="839661"/>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支給再開申出確認画面</a:t>
            </a:r>
          </a:p>
        </p:txBody>
      </p:sp>
      <p:sp>
        <p:nvSpPr>
          <p:cNvPr id="18" name="正方形/長方形 17"/>
          <p:cNvSpPr/>
          <p:nvPr/>
        </p:nvSpPr>
        <p:spPr>
          <a:xfrm>
            <a:off x="4645391" y="1499074"/>
            <a:ext cx="2124075" cy="193261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生徒情報、保護者等情報、申請情報が表示されるので、正しいことを確認します。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「本内容で申請する」ボタンをクリックします。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897298" y="6717279"/>
            <a:ext cx="888721" cy="27519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角丸四角形 21"/>
          <p:cNvSpPr/>
          <p:nvPr/>
        </p:nvSpPr>
        <p:spPr>
          <a:xfrm>
            <a:off x="4794746" y="137122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フローチャート: せん孔テープ 1"/>
          <p:cNvSpPr/>
          <p:nvPr/>
        </p:nvSpPr>
        <p:spPr>
          <a:xfrm>
            <a:off x="297346" y="4768127"/>
            <a:ext cx="4044002" cy="217701"/>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 name="グループ化 3"/>
          <p:cNvGrpSpPr/>
          <p:nvPr/>
        </p:nvGrpSpPr>
        <p:grpSpPr>
          <a:xfrm>
            <a:off x="4681740" y="2767507"/>
            <a:ext cx="198178" cy="281733"/>
            <a:chOff x="4707498" y="2767507"/>
            <a:chExt cx="198178" cy="281733"/>
          </a:xfrm>
        </p:grpSpPr>
        <p:sp>
          <p:nvSpPr>
            <p:cNvPr id="73" name="円/楕円 72"/>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3" name="グループ化 2"/>
          <p:cNvGrpSpPr/>
          <p:nvPr/>
        </p:nvGrpSpPr>
        <p:grpSpPr>
          <a:xfrm>
            <a:off x="4681740" y="1706457"/>
            <a:ext cx="198178" cy="281733"/>
            <a:chOff x="4707498" y="1706457"/>
            <a:chExt cx="198178" cy="281733"/>
          </a:xfrm>
        </p:grpSpPr>
        <p:sp>
          <p:nvSpPr>
            <p:cNvPr id="79" name="円/楕円 7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25" name="正方形/長方形 24"/>
          <p:cNvSpPr/>
          <p:nvPr/>
        </p:nvSpPr>
        <p:spPr>
          <a:xfrm>
            <a:off x="236218" y="2717038"/>
            <a:ext cx="4194803" cy="201298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5" name="グループ化 44"/>
          <p:cNvGrpSpPr/>
          <p:nvPr/>
        </p:nvGrpSpPr>
        <p:grpSpPr>
          <a:xfrm>
            <a:off x="1670100" y="6632928"/>
            <a:ext cx="198178" cy="281733"/>
            <a:chOff x="4707498" y="2767507"/>
            <a:chExt cx="198178" cy="281733"/>
          </a:xfrm>
        </p:grpSpPr>
        <p:sp>
          <p:nvSpPr>
            <p:cNvPr id="46" name="円/楕円 45"/>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48" name="グループ化 47"/>
          <p:cNvGrpSpPr/>
          <p:nvPr/>
        </p:nvGrpSpPr>
        <p:grpSpPr>
          <a:xfrm>
            <a:off x="315589" y="2435305"/>
            <a:ext cx="198178" cy="281733"/>
            <a:chOff x="4707498" y="1706457"/>
            <a:chExt cx="198178" cy="281733"/>
          </a:xfrm>
        </p:grpSpPr>
        <p:sp>
          <p:nvSpPr>
            <p:cNvPr id="49" name="円/楕円 4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62" name="正方形/長方形 61"/>
          <p:cNvSpPr/>
          <p:nvPr/>
        </p:nvSpPr>
        <p:spPr>
          <a:xfrm>
            <a:off x="695612" y="5965191"/>
            <a:ext cx="3495388" cy="634701"/>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63" name="グループ化 62"/>
          <p:cNvGrpSpPr/>
          <p:nvPr/>
        </p:nvGrpSpPr>
        <p:grpSpPr>
          <a:xfrm>
            <a:off x="412823" y="5894483"/>
            <a:ext cx="198178" cy="281733"/>
            <a:chOff x="1417887" y="6988436"/>
            <a:chExt cx="198178" cy="281733"/>
          </a:xfrm>
        </p:grpSpPr>
        <p:sp>
          <p:nvSpPr>
            <p:cNvPr id="64"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65"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66" name="正方形/長方形 65"/>
          <p:cNvSpPr/>
          <p:nvPr/>
        </p:nvSpPr>
        <p:spPr>
          <a:xfrm>
            <a:off x="396227" y="6724471"/>
            <a:ext cx="1237570" cy="29281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67" name="グループ化 66"/>
          <p:cNvGrpSpPr/>
          <p:nvPr/>
        </p:nvGrpSpPr>
        <p:grpSpPr>
          <a:xfrm>
            <a:off x="272481" y="6500557"/>
            <a:ext cx="198178" cy="281733"/>
            <a:chOff x="1417887" y="6988436"/>
            <a:chExt cx="198178" cy="281733"/>
          </a:xfrm>
        </p:grpSpPr>
        <p:sp>
          <p:nvSpPr>
            <p:cNvPr id="68"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69"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pic>
        <p:nvPicPr>
          <p:cNvPr id="40" name="図 39"/>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9601" y="2999640"/>
            <a:ext cx="4140370" cy="1412408"/>
          </a:xfrm>
          <a:prstGeom prst="rect">
            <a:avLst/>
          </a:prstGeom>
        </p:spPr>
      </p:pic>
      <p:sp>
        <p:nvSpPr>
          <p:cNvPr id="41" name="テキスト ボックス 40"/>
          <p:cNvSpPr txBox="1"/>
          <p:nvPr/>
        </p:nvSpPr>
        <p:spPr>
          <a:xfrm>
            <a:off x="5865777" y="3301649"/>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26</a:t>
            </a:r>
            <a:r>
              <a:rPr lang="ja-JP" altLang="en-US" sz="1200" dirty="0">
                <a:solidFill>
                  <a:srgbClr val="000000"/>
                </a:solidFill>
              </a:rPr>
              <a:t>ページへ</a:t>
            </a:r>
            <a:endParaRPr kumimoji="1" lang="ja-JP" altLang="en-US" sz="1200" dirty="0">
              <a:solidFill>
                <a:srgbClr val="000000"/>
              </a:solidFill>
            </a:endParaRPr>
          </a:p>
        </p:txBody>
      </p:sp>
      <p:sp>
        <p:nvSpPr>
          <p:cNvPr id="43" name="正方形/長方形 42"/>
          <p:cNvSpPr/>
          <p:nvPr/>
        </p:nvSpPr>
        <p:spPr>
          <a:xfrm>
            <a:off x="4645466" y="3725609"/>
            <a:ext cx="2124000" cy="251707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72000" bIns="45720" numCol="1" spcCol="0" rtlCol="0" fromWordArt="0" anchor="t" anchorCtr="0" forceAA="0" compatLnSpc="1">
            <a:prstTxWarp prst="textNoShape">
              <a:avLst/>
            </a:prstTxWarp>
            <a:noAutofit/>
          </a:bodyPr>
          <a:lstStyle>
            <a:defPPr>
              <a:defRPr lang="ja-JP"/>
            </a:defPPr>
            <a:lvl1pPr marL="0" algn="l" defTabSz="925880" rtl="0" eaLnBrk="1" latinLnBrk="0" hangingPunct="1">
              <a:defRPr kumimoji="1" sz="1822" kern="1200">
                <a:solidFill>
                  <a:schemeClr val="dk1"/>
                </a:solidFill>
                <a:latin typeface="+mn-lt"/>
                <a:ea typeface="+mn-ea"/>
                <a:cs typeface="+mn-cs"/>
              </a:defRPr>
            </a:lvl1pPr>
            <a:lvl2pPr marL="462940" algn="l" defTabSz="925880" rtl="0" eaLnBrk="1" latinLnBrk="0" hangingPunct="1">
              <a:defRPr kumimoji="1" sz="1822" kern="1200">
                <a:solidFill>
                  <a:schemeClr val="dk1"/>
                </a:solidFill>
                <a:latin typeface="+mn-lt"/>
                <a:ea typeface="+mn-ea"/>
                <a:cs typeface="+mn-cs"/>
              </a:defRPr>
            </a:lvl2pPr>
            <a:lvl3pPr marL="925880" algn="l" defTabSz="925880" rtl="0" eaLnBrk="1" latinLnBrk="0" hangingPunct="1">
              <a:defRPr kumimoji="1" sz="1822" kern="1200">
                <a:solidFill>
                  <a:schemeClr val="dk1"/>
                </a:solidFill>
                <a:latin typeface="+mn-lt"/>
                <a:ea typeface="+mn-ea"/>
                <a:cs typeface="+mn-cs"/>
              </a:defRPr>
            </a:lvl3pPr>
            <a:lvl4pPr marL="1388820" algn="l" defTabSz="925880" rtl="0" eaLnBrk="1" latinLnBrk="0" hangingPunct="1">
              <a:defRPr kumimoji="1" sz="1822" kern="1200">
                <a:solidFill>
                  <a:schemeClr val="dk1"/>
                </a:solidFill>
                <a:latin typeface="+mn-lt"/>
                <a:ea typeface="+mn-ea"/>
                <a:cs typeface="+mn-cs"/>
              </a:defRPr>
            </a:lvl4pPr>
            <a:lvl5pPr marL="1851759" algn="l" defTabSz="925880" rtl="0" eaLnBrk="1" latinLnBrk="0" hangingPunct="1">
              <a:defRPr kumimoji="1" sz="1822" kern="1200">
                <a:solidFill>
                  <a:schemeClr val="dk1"/>
                </a:solidFill>
                <a:latin typeface="+mn-lt"/>
                <a:ea typeface="+mn-ea"/>
                <a:cs typeface="+mn-cs"/>
              </a:defRPr>
            </a:lvl5pPr>
            <a:lvl6pPr marL="2314699" algn="l" defTabSz="925880" rtl="0" eaLnBrk="1" latinLnBrk="0" hangingPunct="1">
              <a:defRPr kumimoji="1" sz="1822" kern="1200">
                <a:solidFill>
                  <a:schemeClr val="dk1"/>
                </a:solidFill>
                <a:latin typeface="+mn-lt"/>
                <a:ea typeface="+mn-ea"/>
                <a:cs typeface="+mn-cs"/>
              </a:defRPr>
            </a:lvl6pPr>
            <a:lvl7pPr marL="2777640" algn="l" defTabSz="925880" rtl="0" eaLnBrk="1" latinLnBrk="0" hangingPunct="1">
              <a:defRPr kumimoji="1" sz="1822" kern="1200">
                <a:solidFill>
                  <a:schemeClr val="dk1"/>
                </a:solidFill>
                <a:latin typeface="+mn-lt"/>
                <a:ea typeface="+mn-ea"/>
                <a:cs typeface="+mn-cs"/>
              </a:defRPr>
            </a:lvl7pPr>
            <a:lvl8pPr marL="3240579" algn="l" defTabSz="925880" rtl="0" eaLnBrk="1" latinLnBrk="0" hangingPunct="1">
              <a:defRPr kumimoji="1" sz="1822" kern="1200">
                <a:solidFill>
                  <a:schemeClr val="dk1"/>
                </a:solidFill>
                <a:latin typeface="+mn-lt"/>
                <a:ea typeface="+mn-ea"/>
                <a:cs typeface="+mn-cs"/>
              </a:defRPr>
            </a:lvl8pPr>
            <a:lvl9pPr marL="3703519" algn="l" defTabSz="925880" rtl="0" eaLnBrk="1" latinLnBrk="0" hangingPunct="1">
              <a:defRPr kumimoji="1" sz="1822" kern="1200">
                <a:solidFill>
                  <a:schemeClr val="dk1"/>
                </a:solidFill>
                <a:latin typeface="+mn-lt"/>
                <a:ea typeface="+mn-ea"/>
                <a:cs typeface="+mn-cs"/>
              </a:defRPr>
            </a:lvl9p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メールアドレス、個人番号についての確認事項は、それぞれの情報を入力した場合のみ表示されます。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前の画面の入力内容を修正する場合、「支給再開申出</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保護者等情報</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に戻る」ボタンをクリックします。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794821" y="3597764"/>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1" name="グループ化 50"/>
          <p:cNvGrpSpPr/>
          <p:nvPr/>
        </p:nvGrpSpPr>
        <p:grpSpPr>
          <a:xfrm>
            <a:off x="4681815" y="3945673"/>
            <a:ext cx="198178" cy="281733"/>
            <a:chOff x="1417887" y="6988436"/>
            <a:chExt cx="198178" cy="281733"/>
          </a:xfrm>
        </p:grpSpPr>
        <p:sp>
          <p:nvSpPr>
            <p:cNvPr id="52" name="円/楕円 81"/>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53"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54" name="グループ化 53"/>
          <p:cNvGrpSpPr/>
          <p:nvPr/>
        </p:nvGrpSpPr>
        <p:grpSpPr>
          <a:xfrm>
            <a:off x="4689834" y="4988416"/>
            <a:ext cx="198178" cy="281733"/>
            <a:chOff x="1417887" y="6988436"/>
            <a:chExt cx="198178" cy="281733"/>
          </a:xfrm>
        </p:grpSpPr>
        <p:sp>
          <p:nvSpPr>
            <p:cNvPr id="70" name="円/楕円 81"/>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71"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Tree>
    <p:extLst>
      <p:ext uri="{BB962C8B-B14F-4D97-AF65-F5344CB8AC3E}">
        <p14:creationId xmlns:p14="http://schemas.microsoft.com/office/powerpoint/2010/main" val="3992524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01" y="1398464"/>
            <a:ext cx="4233154" cy="2546405"/>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pPr>
              <a:tabLst>
                <a:tab pos="2333625" algn="l"/>
              </a:tabLst>
            </a:pPr>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支給再開の申出をする</a:t>
            </a:r>
          </a:p>
        </p:txBody>
      </p:sp>
      <p:sp>
        <p:nvSpPr>
          <p:cNvPr id="34" name="正方形/長方形 33"/>
          <p:cNvSpPr/>
          <p:nvPr/>
        </p:nvSpPr>
        <p:spPr>
          <a:xfrm>
            <a:off x="194400" y="839661"/>
            <a:ext cx="6540237"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支給再開申出結果画面</a:t>
            </a:r>
          </a:p>
        </p:txBody>
      </p:sp>
      <p:sp>
        <p:nvSpPr>
          <p:cNvPr id="13" name="正方形/長方形 12"/>
          <p:cNvSpPr/>
          <p:nvPr/>
        </p:nvSpPr>
        <p:spPr>
          <a:xfrm>
            <a:off x="4652382" y="1499075"/>
            <a:ext cx="2124075" cy="1425592"/>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申出の登録結果が表示されます。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以上で支給再開申出は完了です。審査が完了するのをお待ちください。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94400" y="1354171"/>
            <a:ext cx="4212355" cy="263499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角丸四角形 19"/>
          <p:cNvSpPr/>
          <p:nvPr/>
        </p:nvSpPr>
        <p:spPr>
          <a:xfrm>
            <a:off x="4820504" y="1354171"/>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4707498" y="1674707"/>
            <a:ext cx="198178" cy="281733"/>
            <a:chOff x="4707498" y="1706457"/>
            <a:chExt cx="198178" cy="281733"/>
          </a:xfrm>
        </p:grpSpPr>
        <p:sp>
          <p:nvSpPr>
            <p:cNvPr id="24" name="円/楕円 2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5"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28" name="グループ化 27"/>
          <p:cNvGrpSpPr/>
          <p:nvPr/>
        </p:nvGrpSpPr>
        <p:grpSpPr>
          <a:xfrm>
            <a:off x="80100" y="1412447"/>
            <a:ext cx="198178" cy="281733"/>
            <a:chOff x="4707498" y="1706457"/>
            <a:chExt cx="198178" cy="281733"/>
          </a:xfrm>
        </p:grpSpPr>
        <p:sp>
          <p:nvSpPr>
            <p:cNvPr id="29" name="円/楕円 2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16" name="図 15"/>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3956" y="8025629"/>
            <a:ext cx="4166750" cy="1224506"/>
          </a:xfrm>
          <a:prstGeom prst="rect">
            <a:avLst/>
          </a:prstGeom>
        </p:spPr>
      </p:pic>
      <p:sp>
        <p:nvSpPr>
          <p:cNvPr id="17" name="正方形/長方形 16"/>
          <p:cNvSpPr/>
          <p:nvPr/>
        </p:nvSpPr>
        <p:spPr>
          <a:xfrm>
            <a:off x="160756" y="7599900"/>
            <a:ext cx="6551930"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18" name="正方形/長方形 17"/>
          <p:cNvSpPr/>
          <p:nvPr/>
        </p:nvSpPr>
        <p:spPr>
          <a:xfrm>
            <a:off x="4639156" y="8258700"/>
            <a:ext cx="2124075" cy="119416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審査状況、審査結果、申請内容を確認する場合は、「表示」ボタンをクリックします。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786756" y="8132700"/>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25"/>
          <p:cNvGrpSpPr/>
          <p:nvPr/>
        </p:nvGrpSpPr>
        <p:grpSpPr>
          <a:xfrm>
            <a:off x="4675156" y="8467500"/>
            <a:ext cx="198178" cy="281733"/>
            <a:chOff x="4707498" y="1706457"/>
            <a:chExt cx="198178" cy="281733"/>
          </a:xfrm>
        </p:grpSpPr>
        <p:sp>
          <p:nvSpPr>
            <p:cNvPr id="27" name="円/楕円 25"/>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8" name="フローチャート: せん孔テープ 37"/>
          <p:cNvSpPr/>
          <p:nvPr/>
        </p:nvSpPr>
        <p:spPr>
          <a:xfrm>
            <a:off x="246949" y="8746150"/>
            <a:ext cx="4229715" cy="261699"/>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9" name="正方形/長方形 18"/>
          <p:cNvSpPr/>
          <p:nvPr/>
        </p:nvSpPr>
        <p:spPr>
          <a:xfrm>
            <a:off x="3451872" y="9001434"/>
            <a:ext cx="705033" cy="24746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5" name="グループ化 34"/>
          <p:cNvGrpSpPr/>
          <p:nvPr/>
        </p:nvGrpSpPr>
        <p:grpSpPr>
          <a:xfrm>
            <a:off x="3281684" y="8755675"/>
            <a:ext cx="198178" cy="281733"/>
            <a:chOff x="4707498" y="1706457"/>
            <a:chExt cx="198178" cy="281733"/>
          </a:xfrm>
        </p:grpSpPr>
        <p:sp>
          <p:nvSpPr>
            <p:cNvPr id="36" name="円/楕円 2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40" name="図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756" y="4557092"/>
            <a:ext cx="4273666" cy="2072820"/>
          </a:xfrm>
          <a:prstGeom prst="rect">
            <a:avLst/>
          </a:prstGeom>
        </p:spPr>
      </p:pic>
      <p:sp>
        <p:nvSpPr>
          <p:cNvPr id="41" name="正方形/長方形 40"/>
          <p:cNvSpPr/>
          <p:nvPr/>
        </p:nvSpPr>
        <p:spPr>
          <a:xfrm>
            <a:off x="151108" y="4533756"/>
            <a:ext cx="4246023" cy="211949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2" name="グループ化 41"/>
          <p:cNvGrpSpPr/>
          <p:nvPr/>
        </p:nvGrpSpPr>
        <p:grpSpPr>
          <a:xfrm>
            <a:off x="90496" y="4319660"/>
            <a:ext cx="198178" cy="281733"/>
            <a:chOff x="1417887" y="6988436"/>
            <a:chExt cx="198178" cy="281733"/>
          </a:xfrm>
        </p:grpSpPr>
        <p:sp>
          <p:nvSpPr>
            <p:cNvPr id="43"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4"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45" name="グループ化 44"/>
          <p:cNvGrpSpPr/>
          <p:nvPr/>
        </p:nvGrpSpPr>
        <p:grpSpPr>
          <a:xfrm>
            <a:off x="266094" y="4626518"/>
            <a:ext cx="198178" cy="281733"/>
            <a:chOff x="1417887" y="6988436"/>
            <a:chExt cx="198178" cy="281733"/>
          </a:xfrm>
        </p:grpSpPr>
        <p:sp>
          <p:nvSpPr>
            <p:cNvPr id="46"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48" name="正方形/長方形 47"/>
          <p:cNvSpPr/>
          <p:nvPr/>
        </p:nvSpPr>
        <p:spPr>
          <a:xfrm>
            <a:off x="507837" y="4793383"/>
            <a:ext cx="2026993" cy="9569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正方形/長方形 48"/>
          <p:cNvSpPr/>
          <p:nvPr/>
        </p:nvSpPr>
        <p:spPr>
          <a:xfrm>
            <a:off x="308736" y="4924155"/>
            <a:ext cx="947644" cy="742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p:cNvSpPr/>
          <p:nvPr/>
        </p:nvSpPr>
        <p:spPr>
          <a:xfrm>
            <a:off x="4582402" y="3187832"/>
            <a:ext cx="2205619" cy="3793502"/>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審査が完了すると、学校から通知書が届きます。メールアドレスを登録した場合は、審査完了をお知らせするメールも届きます。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mext.go.jp</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」から送信</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されます。受信拒否設定</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等に問題がないかご確認</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ください。</a:t>
            </a: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送信元が異なるメールが</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届いた場合、不審メール</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の可能性があります。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判断に迷う場合は学校</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に問い合わせてください。</a:t>
            </a:r>
          </a:p>
        </p:txBody>
      </p:sp>
      <p:sp>
        <p:nvSpPr>
          <p:cNvPr id="51" name="角丸四角形 50"/>
          <p:cNvSpPr/>
          <p:nvPr/>
        </p:nvSpPr>
        <p:spPr>
          <a:xfrm>
            <a:off x="4815053" y="3077867"/>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2" name="グループ化 51"/>
          <p:cNvGrpSpPr/>
          <p:nvPr/>
        </p:nvGrpSpPr>
        <p:grpSpPr>
          <a:xfrm>
            <a:off x="4650983" y="3383059"/>
            <a:ext cx="198178" cy="281733"/>
            <a:chOff x="1417887" y="6988436"/>
            <a:chExt cx="198178" cy="281733"/>
          </a:xfrm>
        </p:grpSpPr>
        <p:sp>
          <p:nvSpPr>
            <p:cNvPr id="53"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4"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55" name="グループ化 54"/>
          <p:cNvGrpSpPr/>
          <p:nvPr/>
        </p:nvGrpSpPr>
        <p:grpSpPr>
          <a:xfrm>
            <a:off x="4643048" y="4674740"/>
            <a:ext cx="198178" cy="281733"/>
            <a:chOff x="1417887" y="6988436"/>
            <a:chExt cx="198178" cy="281733"/>
          </a:xfrm>
        </p:grpSpPr>
        <p:sp>
          <p:nvSpPr>
            <p:cNvPr id="56"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pic>
        <p:nvPicPr>
          <p:cNvPr id="58" name="図 57"/>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72271" y="9027761"/>
            <a:ext cx="271132" cy="207336"/>
          </a:xfrm>
          <a:prstGeom prst="rect">
            <a:avLst/>
          </a:prstGeom>
        </p:spPr>
      </p:pic>
      <p:sp>
        <p:nvSpPr>
          <p:cNvPr id="39" name="テキスト ボックス 38">
            <a:extLst>
              <a:ext uri="{FF2B5EF4-FFF2-40B4-BE49-F238E27FC236}">
                <a16:creationId xmlns:a16="http://schemas.microsoft.com/office/drawing/2014/main" id="{DA839117-2115-4595-8575-BB1BFDFC4F7C}"/>
              </a:ext>
            </a:extLst>
          </p:cNvPr>
          <p:cNvSpPr txBox="1"/>
          <p:nvPr/>
        </p:nvSpPr>
        <p:spPr>
          <a:xfrm>
            <a:off x="412670" y="9026517"/>
            <a:ext cx="222245" cy="184666"/>
          </a:xfrm>
          <a:prstGeom prst="rect">
            <a:avLst/>
          </a:prstGeom>
          <a:noFill/>
        </p:spPr>
        <p:txBody>
          <a:bodyPr wrap="square" rtlCol="0">
            <a:spAutoFit/>
          </a:bodyPr>
          <a:lstStyle/>
          <a:p>
            <a:r>
              <a:rPr kumimoji="1" lang="en-US" altLang="ja-JP" sz="600" dirty="0"/>
              <a:t>6</a:t>
            </a:r>
            <a:endParaRPr kumimoji="1" lang="ja-JP" altLang="en-US" sz="600" dirty="0"/>
          </a:p>
        </p:txBody>
      </p:sp>
      <p:pic>
        <p:nvPicPr>
          <p:cNvPr id="60" name="図 59"/>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776504" y="9021020"/>
            <a:ext cx="758325" cy="214077"/>
          </a:xfrm>
          <a:prstGeom prst="rect">
            <a:avLst/>
          </a:prstGeom>
        </p:spPr>
      </p:pic>
      <p:sp>
        <p:nvSpPr>
          <p:cNvPr id="2" name="テキスト ボックス 1"/>
          <p:cNvSpPr txBox="1"/>
          <p:nvPr/>
        </p:nvSpPr>
        <p:spPr>
          <a:xfrm>
            <a:off x="1774551" y="9006750"/>
            <a:ext cx="674858" cy="184666"/>
          </a:xfrm>
          <a:prstGeom prst="rect">
            <a:avLst/>
          </a:prstGeom>
          <a:noFill/>
        </p:spPr>
        <p:txBody>
          <a:bodyPr wrap="square" rtlCol="0">
            <a:spAutoFit/>
          </a:bodyPr>
          <a:lstStyle/>
          <a:p>
            <a:r>
              <a:rPr kumimoji="1" lang="ja-JP" altLang="en-US" sz="600" dirty="0"/>
              <a:t>支給再開申出</a:t>
            </a:r>
          </a:p>
        </p:txBody>
      </p:sp>
    </p:spTree>
    <p:extLst>
      <p:ext uri="{BB962C8B-B14F-4D97-AF65-F5344CB8AC3E}">
        <p14:creationId xmlns:p14="http://schemas.microsoft.com/office/powerpoint/2010/main" val="152978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2883" y="2084221"/>
            <a:ext cx="4152739" cy="3545614"/>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 </a:t>
            </a:r>
            <a:r>
              <a:rPr lang="ja-JP" altLang="en-US" dirty="0">
                <a:solidFill>
                  <a:srgbClr val="000000"/>
                </a:solidFill>
              </a:rPr>
              <a:t>支給再開の申出をする</a:t>
            </a:r>
          </a:p>
        </p:txBody>
      </p:sp>
      <p:sp>
        <p:nvSpPr>
          <p:cNvPr id="34" name="正方形/長方形 33"/>
          <p:cNvSpPr/>
          <p:nvPr/>
        </p:nvSpPr>
        <p:spPr>
          <a:xfrm>
            <a:off x="185112" y="1482620"/>
            <a:ext cx="6559570"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支給再開申出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再開確認</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p>
        </p:txBody>
      </p:sp>
      <p:sp>
        <p:nvSpPr>
          <p:cNvPr id="36" name="正方形/長方形 35"/>
          <p:cNvSpPr/>
          <p:nvPr/>
        </p:nvSpPr>
        <p:spPr>
          <a:xfrm>
            <a:off x="4625062" y="2084221"/>
            <a:ext cx="2119620" cy="365751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保存済みの情報を使って申請を再開するか否かを選択します。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保存済みの情報を使用して申請を再開する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上部：</a:t>
            </a:r>
            <a:r>
              <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はい</a:t>
            </a:r>
            <a:endParaRPr lang="en-US" altLang="ja-JP"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新しく情報を入力する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下部：</a:t>
            </a:r>
            <a:r>
              <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いいえ</a:t>
            </a:r>
            <a:endParaRPr lang="en-US" altLang="ja-JP"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「収入状況届出を行う」ボタンをクリックします。</a:t>
            </a:r>
          </a:p>
        </p:txBody>
      </p:sp>
      <p:sp>
        <p:nvSpPr>
          <p:cNvPr id="37" name="正方形/長方形 36"/>
          <p:cNvSpPr/>
          <p:nvPr/>
        </p:nvSpPr>
        <p:spPr>
          <a:xfrm>
            <a:off x="572468" y="3330674"/>
            <a:ext cx="3575066" cy="170816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正方形/長方形 47"/>
          <p:cNvSpPr/>
          <p:nvPr/>
        </p:nvSpPr>
        <p:spPr>
          <a:xfrm>
            <a:off x="189000" y="774993"/>
            <a:ext cx="6480000" cy="6219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申請途中で一時保存・中断を行った後に申請を再開する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場合の手順は以下のとおりです。</a:t>
            </a:r>
            <a:b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申請中断後にポータル画面から「認定申請」ボタンをクリックすると、以下の「</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支給再開申出</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再開確認</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画面」が表示されます。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77038" y="1960318"/>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p:cNvGrpSpPr/>
          <p:nvPr/>
        </p:nvGrpSpPr>
        <p:grpSpPr>
          <a:xfrm>
            <a:off x="4664032" y="2292675"/>
            <a:ext cx="198178" cy="281733"/>
            <a:chOff x="4707498" y="1706457"/>
            <a:chExt cx="198178" cy="281733"/>
          </a:xfrm>
        </p:grpSpPr>
        <p:sp>
          <p:nvSpPr>
            <p:cNvPr id="44" name="円/楕円 4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54" name="グループ化 53"/>
          <p:cNvGrpSpPr/>
          <p:nvPr/>
        </p:nvGrpSpPr>
        <p:grpSpPr>
          <a:xfrm>
            <a:off x="323491" y="3289744"/>
            <a:ext cx="198178" cy="281733"/>
            <a:chOff x="4707498" y="1706457"/>
            <a:chExt cx="198178" cy="281733"/>
          </a:xfrm>
        </p:grpSpPr>
        <p:sp>
          <p:nvSpPr>
            <p:cNvPr id="55" name="円/楕円 5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46" name="正方形/長方形 45"/>
          <p:cNvSpPr/>
          <p:nvPr/>
        </p:nvSpPr>
        <p:spPr>
          <a:xfrm>
            <a:off x="3280945" y="5126633"/>
            <a:ext cx="866589" cy="23224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6" name="グループ化 55"/>
          <p:cNvGrpSpPr/>
          <p:nvPr/>
        </p:nvGrpSpPr>
        <p:grpSpPr>
          <a:xfrm>
            <a:off x="3031967" y="5077146"/>
            <a:ext cx="198178" cy="281733"/>
            <a:chOff x="4707498" y="3412377"/>
            <a:chExt cx="198178" cy="281733"/>
          </a:xfrm>
        </p:grpSpPr>
        <p:sp>
          <p:nvSpPr>
            <p:cNvPr id="57" name="円/楕円 42"/>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9"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grpSp>
        <p:nvGrpSpPr>
          <p:cNvPr id="64" name="グループ化 63"/>
          <p:cNvGrpSpPr/>
          <p:nvPr/>
        </p:nvGrpSpPr>
        <p:grpSpPr>
          <a:xfrm>
            <a:off x="4664032" y="5049562"/>
            <a:ext cx="198178" cy="281733"/>
            <a:chOff x="4707498" y="3412377"/>
            <a:chExt cx="198178" cy="281733"/>
          </a:xfrm>
        </p:grpSpPr>
        <p:sp>
          <p:nvSpPr>
            <p:cNvPr id="65" name="円/楕円 42"/>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sp>
        <p:nvSpPr>
          <p:cNvPr id="25" name="正方形/長方形 24"/>
          <p:cNvSpPr/>
          <p:nvPr/>
        </p:nvSpPr>
        <p:spPr>
          <a:xfrm>
            <a:off x="4620607" y="6072931"/>
            <a:ext cx="2124075" cy="2350449"/>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「はい」を選択した上で保護者等情報の変更を行う場合、詳細手順については、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「いいえ」を選択した場合、一時保存されていた情報が削除されます。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4784678" y="5942615"/>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右矢印 30"/>
          <p:cNvSpPr/>
          <p:nvPr/>
        </p:nvSpPr>
        <p:spPr>
          <a:xfrm>
            <a:off x="5044881" y="3845146"/>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右矢印 31"/>
          <p:cNvSpPr/>
          <p:nvPr/>
        </p:nvSpPr>
        <p:spPr>
          <a:xfrm>
            <a:off x="5037241" y="4707469"/>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43654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a:bodyPr>
          <a:lstStyle/>
          <a:p>
            <a:r>
              <a:rPr lang="en-US" altLang="ja-JP" dirty="0">
                <a:solidFill>
                  <a:srgbClr val="000000"/>
                </a:solidFill>
              </a:rPr>
              <a:t>1. </a:t>
            </a:r>
            <a:r>
              <a:rPr lang="ja-JP" altLang="en-US" dirty="0">
                <a:solidFill>
                  <a:srgbClr val="000000"/>
                </a:solidFill>
              </a:rPr>
              <a:t>保護者変更・支給再開の流れ</a:t>
            </a:r>
            <a:endParaRPr lang="en-US" altLang="ja-JP" dirty="0">
              <a:solidFill>
                <a:srgbClr val="000000"/>
              </a:solidFill>
            </a:endParaRPr>
          </a:p>
        </p:txBody>
      </p:sp>
      <p:sp>
        <p:nvSpPr>
          <p:cNvPr id="47" name="コンテンツ プレースホルダー 8">
            <a:extLst>
              <a:ext uri="{FF2B5EF4-FFF2-40B4-BE49-F238E27FC236}">
                <a16:creationId xmlns:a16="http://schemas.microsoft.com/office/drawing/2014/main" id="{81498157-7EBA-443C-B3D3-F1218A2458C0}"/>
              </a:ext>
            </a:extLst>
          </p:cNvPr>
          <p:cNvSpPr txBox="1">
            <a:spLocks/>
          </p:cNvSpPr>
          <p:nvPr/>
        </p:nvSpPr>
        <p:spPr>
          <a:xfrm>
            <a:off x="170092" y="766717"/>
            <a:ext cx="6192102" cy="502828"/>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r>
              <a:rPr lang="en-US" altLang="ja-JP" sz="1400" dirty="0">
                <a:solidFill>
                  <a:srgbClr val="000000"/>
                </a:solidFill>
              </a:rPr>
              <a:t>e-Shien</a:t>
            </a:r>
            <a:r>
              <a:rPr lang="ja-JP" altLang="en-US" sz="1400" dirty="0">
                <a:solidFill>
                  <a:srgbClr val="000000"/>
                </a:solidFill>
              </a:rPr>
              <a:t>を利用した保護者変更・支給再開の主な流れは以下となります。</a:t>
            </a:r>
            <a:br>
              <a:rPr lang="en-US" altLang="ja-JP" sz="1400" dirty="0">
                <a:solidFill>
                  <a:srgbClr val="000000"/>
                </a:solidFill>
              </a:rPr>
            </a:br>
            <a:r>
              <a:rPr lang="ja-JP" altLang="en-US" sz="1400" dirty="0">
                <a:solidFill>
                  <a:srgbClr val="000000"/>
                </a:solidFill>
              </a:rPr>
              <a:t>（①共通編マニュアルの５ページと同じ記載です。）</a:t>
            </a:r>
          </a:p>
          <a:p>
            <a:endParaRPr lang="ja-JP" altLang="en-US" sz="1400" dirty="0">
              <a:solidFill>
                <a:srgbClr val="000000"/>
              </a:solidFill>
            </a:endParaRPr>
          </a:p>
        </p:txBody>
      </p:sp>
      <p:sp>
        <p:nvSpPr>
          <p:cNvPr id="49" name="正方形/長方形 48">
            <a:extLst>
              <a:ext uri="{FF2B5EF4-FFF2-40B4-BE49-F238E27FC236}">
                <a16:creationId xmlns:a16="http://schemas.microsoft.com/office/drawing/2014/main" id="{961D853C-3F69-4B77-B2DC-D37EC5C81846}"/>
              </a:ext>
            </a:extLst>
          </p:cNvPr>
          <p:cNvSpPr/>
          <p:nvPr/>
        </p:nvSpPr>
        <p:spPr>
          <a:xfrm>
            <a:off x="264682" y="1358935"/>
            <a:ext cx="6480000" cy="379600"/>
          </a:xfrm>
          <a:prstGeom prst="rect">
            <a:avLst/>
          </a:prstGeom>
          <a:no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zh-TW" altLang="en-US" sz="1800" b="1" dirty="0">
                <a:solidFill>
                  <a:srgbClr val="C2CEE6">
                    <a:lumMod val="75000"/>
                  </a:srgbClr>
                </a:solidFill>
                <a:latin typeface="Meiryo UI" panose="020B0604030504040204" pitchFamily="50" charset="-128"/>
                <a:ea typeface="Meiryo UI" panose="020B0604030504040204" pitchFamily="50" charset="-128"/>
                <a:cs typeface="Meiryo UI" panose="020B0604030504040204" pitchFamily="50" charset="-128"/>
              </a:rPr>
              <a:t>保護者等情報変更</a:t>
            </a:r>
            <a:r>
              <a:rPr lang="ja-JP" altLang="en-US" sz="1800" b="1" dirty="0">
                <a:solidFill>
                  <a:srgbClr val="C2CEE6">
                    <a:lumMod val="75000"/>
                  </a:srgbClr>
                </a:solidFill>
                <a:latin typeface="Meiryo UI" panose="020B0604030504040204" pitchFamily="50" charset="-128"/>
                <a:ea typeface="Meiryo UI" panose="020B0604030504040204" pitchFamily="50" charset="-128"/>
                <a:cs typeface="Meiryo UI" panose="020B0604030504040204" pitchFamily="50" charset="-128"/>
              </a:rPr>
              <a:t>の届出 </a:t>
            </a:r>
            <a:r>
              <a:rPr lang="en-US" altLang="ja-JP" sz="1200" b="1" dirty="0">
                <a:solidFill>
                  <a:srgbClr val="C2CEE6">
                    <a:lumMod val="7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C2CEE6">
                    <a:lumMod val="75000"/>
                  </a:srgbClr>
                </a:solidFill>
                <a:latin typeface="Meiryo UI" panose="020B0604030504040204" pitchFamily="50" charset="-128"/>
                <a:ea typeface="Meiryo UI" panose="020B0604030504040204" pitchFamily="50" charset="-128"/>
                <a:cs typeface="Meiryo UI" panose="020B0604030504040204" pitchFamily="50" charset="-128"/>
              </a:rPr>
              <a:t>保護者等が増える場合 等</a:t>
            </a:r>
            <a:r>
              <a:rPr lang="en-US" altLang="ja-JP" sz="1200" b="1" dirty="0">
                <a:solidFill>
                  <a:srgbClr val="C2CEE6">
                    <a:lumMod val="75000"/>
                  </a:srgb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rgbClr val="C2CEE6">
                  <a:lumMod val="75000"/>
                </a:srgb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a:extLst>
              <a:ext uri="{FF2B5EF4-FFF2-40B4-BE49-F238E27FC236}">
                <a16:creationId xmlns:a16="http://schemas.microsoft.com/office/drawing/2014/main" id="{E2547CFF-AA54-4AB1-9AF0-45C7C84D2178}"/>
              </a:ext>
            </a:extLst>
          </p:cNvPr>
          <p:cNvCxnSpPr/>
          <p:nvPr/>
        </p:nvCxnSpPr>
        <p:spPr>
          <a:xfrm>
            <a:off x="264682" y="1733772"/>
            <a:ext cx="6480000" cy="476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52" name="角丸四角形 1">
            <a:extLst>
              <a:ext uri="{FF2B5EF4-FFF2-40B4-BE49-F238E27FC236}">
                <a16:creationId xmlns:a16="http://schemas.microsoft.com/office/drawing/2014/main" id="{E3508B40-7924-4BAC-A4D2-DBE77A844E57}"/>
              </a:ext>
            </a:extLst>
          </p:cNvPr>
          <p:cNvSpPr/>
          <p:nvPr/>
        </p:nvSpPr>
        <p:spPr>
          <a:xfrm>
            <a:off x="445652" y="1863326"/>
            <a:ext cx="6039297" cy="392950"/>
          </a:xfrm>
          <a:prstGeom prst="roundRect">
            <a:avLst/>
          </a:prstGeom>
          <a:solidFill>
            <a:srgbClr val="E1EEF0"/>
          </a:solidFill>
          <a:ln w="19050">
            <a:solidFill>
              <a:srgbClr val="ABCFD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申請者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右矢印 69">
            <a:extLst>
              <a:ext uri="{FF2B5EF4-FFF2-40B4-BE49-F238E27FC236}">
                <a16:creationId xmlns:a16="http://schemas.microsoft.com/office/drawing/2014/main" id="{C085A27B-65BC-4D55-A5A2-F97D97C3989A}"/>
              </a:ext>
            </a:extLst>
          </p:cNvPr>
          <p:cNvSpPr/>
          <p:nvPr/>
        </p:nvSpPr>
        <p:spPr>
          <a:xfrm rot="5400000">
            <a:off x="1501200" y="3014181"/>
            <a:ext cx="287179"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a:extLst>
              <a:ext uri="{FF2B5EF4-FFF2-40B4-BE49-F238E27FC236}">
                <a16:creationId xmlns:a16="http://schemas.microsoft.com/office/drawing/2014/main" id="{B36BF8BF-ED43-49AA-9196-782753CBCA9B}"/>
              </a:ext>
            </a:extLst>
          </p:cNvPr>
          <p:cNvSpPr/>
          <p:nvPr/>
        </p:nvSpPr>
        <p:spPr>
          <a:xfrm>
            <a:off x="319653" y="2486407"/>
            <a:ext cx="2646000" cy="51435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ログイン</a:t>
            </a:r>
          </a:p>
        </p:txBody>
      </p:sp>
      <p:sp>
        <p:nvSpPr>
          <p:cNvPr id="89" name="正方形/長方形 88">
            <a:extLst>
              <a:ext uri="{FF2B5EF4-FFF2-40B4-BE49-F238E27FC236}">
                <a16:creationId xmlns:a16="http://schemas.microsoft.com/office/drawing/2014/main" id="{6C948336-F246-4663-8064-329AA04CA7B0}"/>
              </a:ext>
            </a:extLst>
          </p:cNvPr>
          <p:cNvSpPr/>
          <p:nvPr/>
        </p:nvSpPr>
        <p:spPr>
          <a:xfrm>
            <a:off x="320400" y="3417381"/>
            <a:ext cx="2646000" cy="533531"/>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保護者等情報変更の届出</a:t>
            </a:r>
            <a:endPar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a:extLst>
              <a:ext uri="{FF2B5EF4-FFF2-40B4-BE49-F238E27FC236}">
                <a16:creationId xmlns:a16="http://schemas.microsoft.com/office/drawing/2014/main" id="{6CD0794E-8E5A-47B0-9716-02D6542007D3}"/>
              </a:ext>
            </a:extLst>
          </p:cNvPr>
          <p:cNvSpPr/>
          <p:nvPr/>
        </p:nvSpPr>
        <p:spPr>
          <a:xfrm>
            <a:off x="319653" y="4374381"/>
            <a:ext cx="2646971" cy="53280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審査状況・結果　申請内容の確認</a:t>
            </a:r>
            <a:endPar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右矢印 35">
            <a:extLst>
              <a:ext uri="{FF2B5EF4-FFF2-40B4-BE49-F238E27FC236}">
                <a16:creationId xmlns:a16="http://schemas.microsoft.com/office/drawing/2014/main" id="{4460671E-2F62-4A43-A29A-753675D737D4}"/>
              </a:ext>
            </a:extLst>
          </p:cNvPr>
          <p:cNvSpPr/>
          <p:nvPr/>
        </p:nvSpPr>
        <p:spPr>
          <a:xfrm rot="5400000">
            <a:off x="1501200" y="3962750"/>
            <a:ext cx="287179"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a:extLst>
              <a:ext uri="{FF2B5EF4-FFF2-40B4-BE49-F238E27FC236}">
                <a16:creationId xmlns:a16="http://schemas.microsoft.com/office/drawing/2014/main" id="{BC2436A4-8A1C-49BA-A3BF-3B0D0091F5AA}"/>
              </a:ext>
            </a:extLst>
          </p:cNvPr>
          <p:cNvSpPr/>
          <p:nvPr/>
        </p:nvSpPr>
        <p:spPr>
          <a:xfrm>
            <a:off x="213797" y="5050651"/>
            <a:ext cx="6480000" cy="379600"/>
          </a:xfrm>
          <a:prstGeom prst="rect">
            <a:avLst/>
          </a:prstGeom>
          <a:no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800" b="1" dirty="0">
                <a:solidFill>
                  <a:srgbClr val="C2CEE6">
                    <a:lumMod val="75000"/>
                  </a:srgbClr>
                </a:solidFill>
                <a:latin typeface="Meiryo UI" panose="020B0604030504040204" pitchFamily="50" charset="-128"/>
                <a:ea typeface="Meiryo UI" panose="020B0604030504040204" pitchFamily="50" charset="-128"/>
                <a:cs typeface="Meiryo UI" panose="020B0604030504040204" pitchFamily="50" charset="-128"/>
              </a:rPr>
              <a:t>支給再開の申出 </a:t>
            </a:r>
            <a:r>
              <a:rPr lang="en-US" altLang="ja-JP" sz="1200" b="1" dirty="0">
                <a:solidFill>
                  <a:srgbClr val="C2CEE6">
                    <a:lumMod val="7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C2CEE6">
                    <a:lumMod val="75000"/>
                  </a:srgbClr>
                </a:solidFill>
                <a:latin typeface="Meiryo UI" panose="020B0604030504040204" pitchFamily="50" charset="-128"/>
                <a:ea typeface="Meiryo UI" panose="020B0604030504040204" pitchFamily="50" charset="-128"/>
                <a:cs typeface="Meiryo UI" panose="020B0604030504040204" pitchFamily="50" charset="-128"/>
              </a:rPr>
              <a:t>復学時</a:t>
            </a:r>
            <a:r>
              <a:rPr lang="en-US" altLang="ja-JP" sz="1200" b="1" dirty="0">
                <a:solidFill>
                  <a:srgbClr val="C2CEE6">
                    <a:lumMod val="75000"/>
                  </a:srgb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rgbClr val="C2CEE6">
                  <a:lumMod val="75000"/>
                </a:srgb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6" name="直線コネクタ 95">
            <a:extLst>
              <a:ext uri="{FF2B5EF4-FFF2-40B4-BE49-F238E27FC236}">
                <a16:creationId xmlns:a16="http://schemas.microsoft.com/office/drawing/2014/main" id="{4E80D212-D06A-4628-AA37-159582956096}"/>
              </a:ext>
            </a:extLst>
          </p:cNvPr>
          <p:cNvCxnSpPr/>
          <p:nvPr/>
        </p:nvCxnSpPr>
        <p:spPr>
          <a:xfrm>
            <a:off x="213797" y="5425488"/>
            <a:ext cx="6480000" cy="476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7" name="角丸四角形 53">
            <a:extLst>
              <a:ext uri="{FF2B5EF4-FFF2-40B4-BE49-F238E27FC236}">
                <a16:creationId xmlns:a16="http://schemas.microsoft.com/office/drawing/2014/main" id="{64F52065-7C81-4F07-A564-4407CA42D9DE}"/>
              </a:ext>
            </a:extLst>
          </p:cNvPr>
          <p:cNvSpPr/>
          <p:nvPr/>
        </p:nvSpPr>
        <p:spPr>
          <a:xfrm>
            <a:off x="394767" y="5571503"/>
            <a:ext cx="6159771" cy="366669"/>
          </a:xfrm>
          <a:prstGeom prst="roundRect">
            <a:avLst/>
          </a:prstGeom>
          <a:solidFill>
            <a:srgbClr val="E1EEF0"/>
          </a:solidFill>
          <a:ln w="19050">
            <a:solidFill>
              <a:srgbClr val="ABCFD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申請者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a:extLst>
              <a:ext uri="{FF2B5EF4-FFF2-40B4-BE49-F238E27FC236}">
                <a16:creationId xmlns:a16="http://schemas.microsoft.com/office/drawing/2014/main" id="{7C12F261-4BAD-470A-99DC-4F4F8ECEF746}"/>
              </a:ext>
            </a:extLst>
          </p:cNvPr>
          <p:cNvSpPr/>
          <p:nvPr/>
        </p:nvSpPr>
        <p:spPr>
          <a:xfrm>
            <a:off x="320400" y="6161282"/>
            <a:ext cx="2646000" cy="51435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ログイン</a:t>
            </a:r>
          </a:p>
        </p:txBody>
      </p:sp>
      <p:sp>
        <p:nvSpPr>
          <p:cNvPr id="100" name="右矢印 61">
            <a:extLst>
              <a:ext uri="{FF2B5EF4-FFF2-40B4-BE49-F238E27FC236}">
                <a16:creationId xmlns:a16="http://schemas.microsoft.com/office/drawing/2014/main" id="{EF258FB9-A735-4F85-A68F-54B303AC0A9F}"/>
              </a:ext>
            </a:extLst>
          </p:cNvPr>
          <p:cNvSpPr/>
          <p:nvPr/>
        </p:nvSpPr>
        <p:spPr>
          <a:xfrm rot="5400000">
            <a:off x="1501200" y="6689057"/>
            <a:ext cx="287179"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a:extLst>
              <a:ext uri="{FF2B5EF4-FFF2-40B4-BE49-F238E27FC236}">
                <a16:creationId xmlns:a16="http://schemas.microsoft.com/office/drawing/2014/main" id="{A9E9079F-56EE-4617-BAD3-D57330DB4F2D}"/>
              </a:ext>
            </a:extLst>
          </p:cNvPr>
          <p:cNvSpPr/>
          <p:nvPr/>
        </p:nvSpPr>
        <p:spPr>
          <a:xfrm>
            <a:off x="320400" y="7092257"/>
            <a:ext cx="2646971" cy="53280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支給再開の申出</a:t>
            </a:r>
          </a:p>
        </p:txBody>
      </p:sp>
      <p:sp>
        <p:nvSpPr>
          <p:cNvPr id="103" name="正方形/長方形 102">
            <a:extLst>
              <a:ext uri="{FF2B5EF4-FFF2-40B4-BE49-F238E27FC236}">
                <a16:creationId xmlns:a16="http://schemas.microsoft.com/office/drawing/2014/main" id="{7A4CCD5E-BA6C-4CFB-B4BB-D520409E9C3C}"/>
              </a:ext>
            </a:extLst>
          </p:cNvPr>
          <p:cNvSpPr/>
          <p:nvPr/>
        </p:nvSpPr>
        <p:spPr>
          <a:xfrm>
            <a:off x="320400" y="8077832"/>
            <a:ext cx="2646971" cy="53280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審査状況・結果　申請内容の確認</a:t>
            </a:r>
            <a:endPar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66">
            <a:extLst>
              <a:ext uri="{FF2B5EF4-FFF2-40B4-BE49-F238E27FC236}">
                <a16:creationId xmlns:a16="http://schemas.microsoft.com/office/drawing/2014/main" id="{208A8C34-6650-49ED-8E38-404E435FA9E5}"/>
              </a:ext>
            </a:extLst>
          </p:cNvPr>
          <p:cNvSpPr/>
          <p:nvPr/>
        </p:nvSpPr>
        <p:spPr>
          <a:xfrm rot="5400000">
            <a:off x="1501200" y="7666201"/>
            <a:ext cx="287179"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3474652" y="3243893"/>
            <a:ext cx="3239893" cy="738664"/>
          </a:xfrm>
          <a:prstGeom prst="rect">
            <a:avLst/>
          </a:prstGeom>
          <a:noFill/>
        </p:spPr>
        <p:txBody>
          <a:bodyPr wrap="square" rtlCol="0">
            <a:spAutoFit/>
          </a:bodyPr>
          <a:lstStyle/>
          <a:p>
            <a:r>
              <a:rPr lang="ja-JP" altLang="en-US" sz="1400" dirty="0">
                <a:solidFill>
                  <a:srgbClr val="C00000"/>
                </a:solidFill>
                <a:latin typeface="Meiryo UI" panose="020B0604030504040204" pitchFamily="50" charset="-128"/>
                <a:ea typeface="Meiryo UI" panose="020B0604030504040204" pitchFamily="50" charset="-128"/>
              </a:rPr>
              <a:t>←　変更があった当月中に行ってください。</a:t>
            </a:r>
            <a:endParaRPr lang="en-US" altLang="ja-JP" sz="1400" dirty="0">
              <a:solidFill>
                <a:srgbClr val="C0000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手続が遅れた場合、翌月分からの支給</a:t>
            </a:r>
            <a:endParaRPr lang="en-US" altLang="ja-JP" sz="1400" dirty="0">
              <a:solidFill>
                <a:srgbClr val="000000"/>
              </a:solidFill>
              <a:latin typeface="Meiryo UI" panose="020B0604030504040204" pitchFamily="50" charset="-128"/>
              <a:ea typeface="Meiryo UI" panose="020B0604030504040204" pitchFamily="50" charset="-128"/>
            </a:endParaRPr>
          </a:p>
          <a:p>
            <a:r>
              <a:rPr lang="en-US" altLang="ja-JP" sz="1400"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額に反映できない可能性があります。</a:t>
            </a:r>
            <a:endParaRPr kumimoji="1" lang="ja-JP" altLang="en-US" sz="1400" dirty="0">
              <a:solidFill>
                <a:srgbClr val="000000"/>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502291" y="6906895"/>
            <a:ext cx="3239893" cy="738664"/>
          </a:xfrm>
          <a:prstGeom prst="rect">
            <a:avLst/>
          </a:prstGeom>
          <a:noFill/>
        </p:spPr>
        <p:txBody>
          <a:bodyPr wrap="square" rtlCol="0">
            <a:spAutoFit/>
          </a:bodyPr>
          <a:lstStyle/>
          <a:p>
            <a:r>
              <a:rPr lang="ja-JP" altLang="en-US" sz="1400" dirty="0">
                <a:solidFill>
                  <a:srgbClr val="C00000"/>
                </a:solidFill>
                <a:latin typeface="Meiryo UI" panose="020B0604030504040204" pitchFamily="50" charset="-128"/>
                <a:ea typeface="Meiryo UI" panose="020B0604030504040204" pitchFamily="50" charset="-128"/>
              </a:rPr>
              <a:t>←　再開する日の前月中に行ってください。</a:t>
            </a:r>
            <a:endParaRPr lang="en-US" altLang="ja-JP" sz="1400" dirty="0">
              <a:solidFill>
                <a:srgbClr val="C0000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手続が遅れた場合、翌月分を受給でき</a:t>
            </a:r>
            <a:endParaRPr lang="en-US" altLang="ja-JP" sz="1400" dirty="0">
              <a:solidFill>
                <a:srgbClr val="000000"/>
              </a:solidFill>
              <a:latin typeface="Meiryo UI" panose="020B0604030504040204" pitchFamily="50" charset="-128"/>
              <a:ea typeface="Meiryo UI" panose="020B0604030504040204" pitchFamily="50" charset="-128"/>
            </a:endParaRPr>
          </a:p>
          <a:p>
            <a:r>
              <a:rPr lang="en-US" altLang="ja-JP" sz="1400"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ない可能性があります。</a:t>
            </a:r>
            <a:endParaRPr kumimoji="1" lang="ja-JP" altLang="en-US" sz="1400" dirty="0">
              <a:solidFill>
                <a:srgbClr val="000000"/>
              </a:solidFill>
              <a:latin typeface="Meiryo UI" panose="020B0604030504040204" pitchFamily="50" charset="-128"/>
              <a:ea typeface="Meiryo UI" panose="020B0604030504040204" pitchFamily="50" charset="-128"/>
            </a:endParaRPr>
          </a:p>
        </p:txBody>
      </p:sp>
      <p:grpSp>
        <p:nvGrpSpPr>
          <p:cNvPr id="48" name="グループ化 47"/>
          <p:cNvGrpSpPr/>
          <p:nvPr/>
        </p:nvGrpSpPr>
        <p:grpSpPr>
          <a:xfrm>
            <a:off x="4219452" y="7888322"/>
            <a:ext cx="2638548" cy="1444619"/>
            <a:chOff x="802953" y="6453339"/>
            <a:chExt cx="2385738" cy="1340401"/>
          </a:xfrm>
        </p:grpSpPr>
        <p:sp>
          <p:nvSpPr>
            <p:cNvPr id="51" name="正方形/長方形 50"/>
            <p:cNvSpPr/>
            <p:nvPr/>
          </p:nvSpPr>
          <p:spPr>
            <a:xfrm>
              <a:off x="802953" y="6522334"/>
              <a:ext cx="2225997" cy="12714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sp>
          <p:nvSpPr>
            <p:cNvPr id="53" name="正方形/長方形 52"/>
            <p:cNvSpPr/>
            <p:nvPr/>
          </p:nvSpPr>
          <p:spPr>
            <a:xfrm>
              <a:off x="961994" y="7216496"/>
              <a:ext cx="540000" cy="18000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endPar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1713607" y="7194159"/>
              <a:ext cx="1475084" cy="228458"/>
            </a:xfrm>
            <a:prstGeom prst="rect">
              <a:avLst/>
            </a:prstGeom>
            <a:noFill/>
          </p:spPr>
          <p:txBody>
            <a:bodyPr wrap="none" rtlCol="0">
              <a:spAutoFit/>
            </a:bodyPr>
            <a:lstStyle/>
            <a:p>
              <a:r>
                <a:rPr kumimoji="1"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0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kumimoji="1" lang="en-US" altLang="ja-JP" sz="10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hien</a:t>
              </a:r>
              <a:r>
                <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を使用する</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961994" y="7510470"/>
              <a:ext cx="540000" cy="180000"/>
            </a:xfrm>
            <a:prstGeom prst="rect">
              <a:avLst/>
            </a:prstGeom>
            <a:solidFill>
              <a:schemeClr val="bg1"/>
            </a:solidFill>
            <a:ln w="19050">
              <a:solidFill>
                <a:schemeClr val="tx1"/>
              </a:solidFill>
              <a:prstDash val="dash"/>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endPar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917509" y="6453339"/>
              <a:ext cx="441146" cy="228458"/>
            </a:xfrm>
            <a:prstGeom prst="rect">
              <a:avLst/>
            </a:prstGeom>
            <a:solidFill>
              <a:schemeClr val="bg1"/>
            </a:solidFill>
          </p:spPr>
          <p:txBody>
            <a:bodyPr wrap="none" rtlCol="0">
              <a:spAutoFit/>
            </a:bodyPr>
            <a:lstStyle/>
            <a:p>
              <a:r>
                <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凡例</a:t>
              </a:r>
            </a:p>
          </p:txBody>
        </p:sp>
        <p:sp>
          <p:nvSpPr>
            <p:cNvPr id="57" name="テキスト ボックス 56"/>
            <p:cNvSpPr txBox="1"/>
            <p:nvPr/>
          </p:nvSpPr>
          <p:spPr>
            <a:xfrm>
              <a:off x="1670089" y="7485699"/>
              <a:ext cx="1077539" cy="228458"/>
            </a:xfrm>
            <a:prstGeom prst="rect">
              <a:avLst/>
            </a:prstGeom>
            <a:noFill/>
          </p:spPr>
          <p:txBody>
            <a:bodyPr wrap="none" rtlCol="0">
              <a:spAutoFit/>
            </a:bodyPr>
            <a:lstStyle/>
            <a:p>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システム外の手順</a:t>
              </a:r>
            </a:p>
          </p:txBody>
        </p:sp>
      </p:grpSp>
      <p:sp>
        <p:nvSpPr>
          <p:cNvPr id="58" name="テキスト ボックス 57"/>
          <p:cNvSpPr txBox="1"/>
          <p:nvPr/>
        </p:nvSpPr>
        <p:spPr>
          <a:xfrm>
            <a:off x="5226603" y="8153687"/>
            <a:ext cx="1371501" cy="400110"/>
          </a:xfrm>
          <a:prstGeom prst="rect">
            <a:avLst/>
          </a:prstGeom>
          <a:noFill/>
        </p:spPr>
        <p:txBody>
          <a:bodyPr wrap="square" rtlCol="0">
            <a:spAutoFit/>
          </a:bodyPr>
          <a:lstStyle/>
          <a:p>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rgbClr val="000000"/>
                </a:solidFill>
                <a:latin typeface="Meiryo UI" panose="020B0604030504040204" pitchFamily="50" charset="-128"/>
                <a:ea typeface="Meiryo UI" panose="020B0604030504040204" pitchFamily="50" charset="-128"/>
              </a:rPr>
              <a:t> ④</a:t>
            </a:r>
            <a:r>
              <a:rPr lang="ja-JP" altLang="en-US" sz="1000" dirty="0">
                <a:solidFill>
                  <a:srgbClr val="000000"/>
                </a:solidFill>
                <a:latin typeface="Meiryo UI" panose="020B0604030504040204" pitchFamily="50" charset="-128"/>
                <a:ea typeface="Meiryo UI" panose="020B0604030504040204" pitchFamily="50" charset="-128"/>
              </a:rPr>
              <a:t>変更手続編</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b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〇ページ参照</a:t>
            </a:r>
            <a:endPar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円/楕円 82"/>
          <p:cNvSpPr/>
          <p:nvPr/>
        </p:nvSpPr>
        <p:spPr>
          <a:xfrm>
            <a:off x="4262994" y="8149575"/>
            <a:ext cx="951426" cy="45412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900" b="1" dirty="0">
                <a:solidFill>
                  <a:srgbClr val="000000"/>
                </a:solidFill>
                <a:latin typeface="Meiryo UI" panose="020B0604030504040204" pitchFamily="50" charset="-128"/>
                <a:ea typeface="Meiryo UI" panose="020B0604030504040204" pitchFamily="50" charset="-128"/>
              </a:rPr>
              <a:t>④</a:t>
            </a:r>
            <a:r>
              <a:rPr lang="ja-JP" altLang="en-US" sz="900" dirty="0">
                <a:solidFill>
                  <a:srgbClr val="000000"/>
                </a:solidFill>
                <a:latin typeface="Meiryo UI" panose="020B0604030504040204" pitchFamily="50" charset="-128"/>
                <a:ea typeface="Meiryo UI" panose="020B0604030504040204" pitchFamily="50" charset="-128"/>
              </a:rPr>
              <a:t>変更手続編</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〇ページ</a:t>
            </a:r>
          </a:p>
        </p:txBody>
      </p:sp>
      <p:sp>
        <p:nvSpPr>
          <p:cNvPr id="60" name="円/楕円 82"/>
          <p:cNvSpPr/>
          <p:nvPr/>
        </p:nvSpPr>
        <p:spPr>
          <a:xfrm>
            <a:off x="2494890" y="2363395"/>
            <a:ext cx="1010848" cy="535436"/>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1000" b="1" dirty="0">
                <a:solidFill>
                  <a:srgbClr val="000000"/>
                </a:solidFill>
                <a:latin typeface="Meiryo UI" panose="020B0604030504040204" pitchFamily="50" charset="-128"/>
                <a:ea typeface="Meiryo UI" panose="020B0604030504040204" pitchFamily="50" charset="-128"/>
              </a:rPr>
              <a:t>④</a:t>
            </a:r>
            <a:r>
              <a:rPr lang="ja-JP" altLang="en-US" sz="1000" dirty="0">
                <a:solidFill>
                  <a:srgbClr val="000000"/>
                </a:solidFill>
                <a:latin typeface="Meiryo UI" panose="020B0604030504040204" pitchFamily="50" charset="-128"/>
                <a:ea typeface="Meiryo UI" panose="020B0604030504040204" pitchFamily="50" charset="-128"/>
              </a:rPr>
              <a:t>変更手続編</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61" name="円/楕円 82"/>
          <p:cNvSpPr/>
          <p:nvPr/>
        </p:nvSpPr>
        <p:spPr>
          <a:xfrm>
            <a:off x="2527489" y="3158302"/>
            <a:ext cx="1010848" cy="535436"/>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1000" b="1" dirty="0">
                <a:solidFill>
                  <a:srgbClr val="000000"/>
                </a:solidFill>
                <a:latin typeface="Meiryo UI" panose="020B0604030504040204" pitchFamily="50" charset="-128"/>
                <a:ea typeface="Meiryo UI" panose="020B0604030504040204" pitchFamily="50" charset="-128"/>
              </a:rPr>
              <a:t>④</a:t>
            </a:r>
            <a:r>
              <a:rPr lang="ja-JP" altLang="en-US" sz="1000" dirty="0">
                <a:solidFill>
                  <a:srgbClr val="000000"/>
                </a:solidFill>
                <a:latin typeface="Meiryo UI" panose="020B0604030504040204" pitchFamily="50" charset="-128"/>
                <a:ea typeface="Meiryo UI" panose="020B0604030504040204" pitchFamily="50" charset="-128"/>
              </a:rPr>
              <a:t>変更手続編</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62" name="円/楕円 82"/>
          <p:cNvSpPr/>
          <p:nvPr/>
        </p:nvSpPr>
        <p:spPr>
          <a:xfrm>
            <a:off x="2563585" y="4020022"/>
            <a:ext cx="1010848" cy="535436"/>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1000" b="1" dirty="0">
                <a:solidFill>
                  <a:srgbClr val="000000"/>
                </a:solidFill>
                <a:latin typeface="Meiryo UI" panose="020B0604030504040204" pitchFamily="50" charset="-128"/>
                <a:ea typeface="Meiryo UI" panose="020B0604030504040204" pitchFamily="50" charset="-128"/>
              </a:rPr>
              <a:t>④</a:t>
            </a:r>
            <a:r>
              <a:rPr lang="ja-JP" altLang="en-US" sz="1000" dirty="0">
                <a:solidFill>
                  <a:srgbClr val="000000"/>
                </a:solidFill>
                <a:latin typeface="Meiryo UI" panose="020B0604030504040204" pitchFamily="50" charset="-128"/>
                <a:ea typeface="Meiryo UI" panose="020B0604030504040204" pitchFamily="50" charset="-128"/>
              </a:rPr>
              <a:t>変更手続編</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63" name="円/楕円 82"/>
          <p:cNvSpPr/>
          <p:nvPr/>
        </p:nvSpPr>
        <p:spPr>
          <a:xfrm>
            <a:off x="2494890" y="6023064"/>
            <a:ext cx="1010848" cy="535436"/>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1000" b="1" dirty="0">
                <a:solidFill>
                  <a:srgbClr val="000000"/>
                </a:solidFill>
                <a:latin typeface="Meiryo UI" panose="020B0604030504040204" pitchFamily="50" charset="-128"/>
                <a:ea typeface="Meiryo UI" panose="020B0604030504040204" pitchFamily="50" charset="-128"/>
              </a:rPr>
              <a:t>④</a:t>
            </a:r>
            <a:r>
              <a:rPr lang="ja-JP" altLang="en-US" sz="1000" dirty="0">
                <a:solidFill>
                  <a:srgbClr val="000000"/>
                </a:solidFill>
                <a:latin typeface="Meiryo UI" panose="020B0604030504040204" pitchFamily="50" charset="-128"/>
                <a:ea typeface="Meiryo UI" panose="020B0604030504040204" pitchFamily="50" charset="-128"/>
              </a:rPr>
              <a:t>変更手続編</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64" name="円/楕円 82"/>
          <p:cNvSpPr/>
          <p:nvPr/>
        </p:nvSpPr>
        <p:spPr>
          <a:xfrm>
            <a:off x="2494890" y="6845392"/>
            <a:ext cx="1010848" cy="535436"/>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1000" b="1" dirty="0">
                <a:solidFill>
                  <a:srgbClr val="000000"/>
                </a:solidFill>
                <a:latin typeface="Meiryo UI" panose="020B0604030504040204" pitchFamily="50" charset="-128"/>
                <a:ea typeface="Meiryo UI" panose="020B0604030504040204" pitchFamily="50" charset="-128"/>
              </a:rPr>
              <a:t>④</a:t>
            </a:r>
            <a:r>
              <a:rPr lang="ja-JP" altLang="en-US" sz="1000" dirty="0">
                <a:solidFill>
                  <a:srgbClr val="000000"/>
                </a:solidFill>
                <a:latin typeface="Meiryo UI" panose="020B0604030504040204" pitchFamily="50" charset="-128"/>
                <a:ea typeface="Meiryo UI" panose="020B0604030504040204" pitchFamily="50" charset="-128"/>
              </a:rPr>
              <a:t>変更手続編</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65" name="円/楕円 82"/>
          <p:cNvSpPr/>
          <p:nvPr/>
        </p:nvSpPr>
        <p:spPr>
          <a:xfrm>
            <a:off x="2467454" y="7696074"/>
            <a:ext cx="1010848" cy="535436"/>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1000" b="1" dirty="0">
                <a:solidFill>
                  <a:srgbClr val="000000"/>
                </a:solidFill>
                <a:latin typeface="Meiryo UI" panose="020B0604030504040204" pitchFamily="50" charset="-128"/>
                <a:ea typeface="Meiryo UI" panose="020B0604030504040204" pitchFamily="50" charset="-128"/>
              </a:rPr>
              <a:t>④</a:t>
            </a:r>
            <a:r>
              <a:rPr lang="ja-JP" altLang="en-US" sz="1000" dirty="0">
                <a:solidFill>
                  <a:srgbClr val="000000"/>
                </a:solidFill>
                <a:latin typeface="Meiryo UI" panose="020B0604030504040204" pitchFamily="50" charset="-128"/>
                <a:ea typeface="Meiryo UI" panose="020B0604030504040204" pitchFamily="50" charset="-128"/>
              </a:rPr>
              <a:t>変更手続編</a:t>
            </a:r>
            <a:endParaRPr lang="en-US" altLang="ja-JP" sz="1000" dirty="0">
              <a:solidFill>
                <a:srgbClr val="000000"/>
              </a:solidFill>
              <a:latin typeface="Meiryo UI" panose="020B0604030504040204" pitchFamily="50" charset="-128"/>
              <a:ea typeface="Meiryo UI" panose="020B0604030504040204" pitchFamily="50" charset="-128"/>
            </a:endParaRPr>
          </a:p>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Tree>
    <p:extLst>
      <p:ext uri="{BB962C8B-B14F-4D97-AF65-F5344CB8AC3E}">
        <p14:creationId xmlns:p14="http://schemas.microsoft.com/office/powerpoint/2010/main" val="223334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28" y="6884068"/>
            <a:ext cx="3670464" cy="1680564"/>
          </a:xfrm>
          <a:prstGeom prst="rect">
            <a:avLst/>
          </a:prstGeom>
        </p:spPr>
      </p:pic>
      <p:pic>
        <p:nvPicPr>
          <p:cNvPr id="5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18795" y="2618411"/>
            <a:ext cx="3769778" cy="3830663"/>
          </a:xfrm>
          <a:prstGeom prst="rect">
            <a:avLst/>
          </a:prstGeom>
          <a:solidFill>
            <a:schemeClr val="bg1">
              <a:lumMod val="65000"/>
            </a:schemeClr>
          </a:solidFill>
          <a:ln>
            <a:solidFill>
              <a:srgbClr val="000000"/>
            </a:solidFill>
          </a:ln>
        </p:spPr>
      </p:pic>
      <p:sp>
        <p:nvSpPr>
          <p:cNvPr id="15" name="正方形/長方形 14"/>
          <p:cNvSpPr/>
          <p:nvPr/>
        </p:nvSpPr>
        <p:spPr>
          <a:xfrm>
            <a:off x="236219" y="1932076"/>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ログイン画面</a:t>
            </a: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 </a:t>
            </a:r>
            <a:r>
              <a:rPr lang="ja-JP" altLang="en-US" dirty="0">
                <a:solidFill>
                  <a:srgbClr val="000000"/>
                </a:solidFill>
              </a:rPr>
              <a:t>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2-1.</a:t>
            </a:r>
            <a:r>
              <a:rPr lang="ja-JP" altLang="en-US" dirty="0">
                <a:solidFill>
                  <a:srgbClr val="000000"/>
                </a:solidFill>
              </a:rPr>
              <a:t> </a:t>
            </a:r>
            <a:r>
              <a:rPr lang="en-US" altLang="ja-JP" dirty="0">
                <a:solidFill>
                  <a:srgbClr val="000000"/>
                </a:solidFill>
              </a:rPr>
              <a:t>e-</a:t>
            </a:r>
            <a:r>
              <a:rPr lang="en-US" altLang="ja-JP" dirty="0" err="1">
                <a:solidFill>
                  <a:srgbClr val="000000"/>
                </a:solidFill>
              </a:rPr>
              <a:t>Shien</a:t>
            </a:r>
            <a:r>
              <a:rPr lang="ja-JP" altLang="en-US" dirty="0">
                <a:solidFill>
                  <a:srgbClr val="000000"/>
                </a:solidFill>
              </a:rPr>
              <a:t>にログインする</a:t>
            </a:r>
          </a:p>
        </p:txBody>
      </p:sp>
      <p:sp>
        <p:nvSpPr>
          <p:cNvPr id="28" name="正方形/長方形 27"/>
          <p:cNvSpPr/>
          <p:nvPr/>
        </p:nvSpPr>
        <p:spPr>
          <a:xfrm>
            <a:off x="236219" y="771460"/>
            <a:ext cx="6480000" cy="4314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を使用するために、システムへログインします。</a:t>
            </a:r>
            <a:b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ログインは、パソコン、スマートフォンから以下の</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を入力してアクセスします。以下の</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QR</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コードを読み取ってもアクセスできます。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553495" y="4967326"/>
            <a:ext cx="1605600" cy="17486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0" name="正方形/長方形 29"/>
          <p:cNvSpPr/>
          <p:nvPr/>
        </p:nvSpPr>
        <p:spPr>
          <a:xfrm>
            <a:off x="1553495" y="3704284"/>
            <a:ext cx="1801845" cy="15143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p:nvSpPr>
        <p:spPr>
          <a:xfrm>
            <a:off x="1553495" y="4274116"/>
            <a:ext cx="1801845" cy="1649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p:nvSpPr>
        <p:spPr>
          <a:xfrm>
            <a:off x="4638316" y="2597708"/>
            <a:ext cx="2124075" cy="1657371"/>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通知書を見ながらログイン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とパスワードを入力します。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「ログイン」ボタンをクリックします。</a:t>
            </a:r>
          </a:p>
        </p:txBody>
      </p:sp>
      <p:sp>
        <p:nvSpPr>
          <p:cNvPr id="50" name="正方形/長方形 49"/>
          <p:cNvSpPr/>
          <p:nvPr/>
        </p:nvSpPr>
        <p:spPr>
          <a:xfrm>
            <a:off x="4638316" y="4565415"/>
            <a:ext cx="2124075" cy="3381609"/>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「パスワードを表示」により入力したパスワードが確認できます。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Ⅱ</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表示言語は、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日本語</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”English”</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が選択できます。</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Ⅲ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の「利用規約」を確認できます。</a:t>
            </a:r>
          </a:p>
          <a:p>
            <a:pPr marL="88900" indent="-88900"/>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やパスワードがわからなくなった場合は、学校に確認してください。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2020888" y="5452189"/>
            <a:ext cx="766762" cy="19367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 name="正方形/長方形 57"/>
          <p:cNvSpPr/>
          <p:nvPr/>
        </p:nvSpPr>
        <p:spPr>
          <a:xfrm>
            <a:off x="1556590" y="4688442"/>
            <a:ext cx="722804" cy="16136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正方形/長方形 35"/>
          <p:cNvSpPr/>
          <p:nvPr/>
        </p:nvSpPr>
        <p:spPr>
          <a:xfrm>
            <a:off x="236219" y="1467972"/>
            <a:ext cx="2735073" cy="2374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5"/>
              </a:rPr>
              <a:t>https://www.e-shien.mext.go.jp/</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518795" y="6594692"/>
            <a:ext cx="2535556" cy="269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通知書のサンプル</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1541350" y="7361716"/>
            <a:ext cx="1608220" cy="69167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0105" y="1203764"/>
            <a:ext cx="563332" cy="563332"/>
          </a:xfrm>
          <a:prstGeom prst="rect">
            <a:avLst/>
          </a:prstGeom>
        </p:spPr>
      </p:pic>
      <p:sp>
        <p:nvSpPr>
          <p:cNvPr id="5" name="角丸四角形 4"/>
          <p:cNvSpPr/>
          <p:nvPr/>
        </p:nvSpPr>
        <p:spPr>
          <a:xfrm>
            <a:off x="4794746" y="2475536"/>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4794746" y="4442446"/>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1425574" y="5940171"/>
            <a:ext cx="756059" cy="17486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90" name="グループ化 89"/>
          <p:cNvGrpSpPr/>
          <p:nvPr/>
        </p:nvGrpSpPr>
        <p:grpSpPr>
          <a:xfrm>
            <a:off x="1269610" y="4529085"/>
            <a:ext cx="198178" cy="281733"/>
            <a:chOff x="4704480" y="2843662"/>
            <a:chExt cx="198178" cy="281733"/>
          </a:xfrm>
        </p:grpSpPr>
        <p:sp>
          <p:nvSpPr>
            <p:cNvPr id="91" name="円/楕円 90"/>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2"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93" name="グループ化 92"/>
          <p:cNvGrpSpPr/>
          <p:nvPr/>
        </p:nvGrpSpPr>
        <p:grpSpPr>
          <a:xfrm>
            <a:off x="1269610" y="4849806"/>
            <a:ext cx="198178" cy="281733"/>
            <a:chOff x="4711752" y="3859708"/>
            <a:chExt cx="198178" cy="281733"/>
          </a:xfrm>
        </p:grpSpPr>
        <p:sp>
          <p:nvSpPr>
            <p:cNvPr id="94" name="円/楕円 93"/>
            <p:cNvSpPr/>
            <p:nvPr/>
          </p:nvSpPr>
          <p:spPr>
            <a:xfrm flipV="1">
              <a:off x="4711752" y="3920502"/>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5" name="コンテンツ プレースホルダー 2"/>
            <p:cNvSpPr txBox="1">
              <a:spLocks/>
            </p:cNvSpPr>
            <p:nvPr/>
          </p:nvSpPr>
          <p:spPr>
            <a:xfrm>
              <a:off x="4755317" y="3859708"/>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96" name="グループ化 95"/>
          <p:cNvGrpSpPr/>
          <p:nvPr/>
        </p:nvGrpSpPr>
        <p:grpSpPr>
          <a:xfrm>
            <a:off x="1211548" y="5698113"/>
            <a:ext cx="198178" cy="281733"/>
            <a:chOff x="4714005" y="5031865"/>
            <a:chExt cx="198178" cy="281733"/>
          </a:xfrm>
        </p:grpSpPr>
        <p:sp>
          <p:nvSpPr>
            <p:cNvPr id="97" name="円/楕円 96"/>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98"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114" name="グループ化 113"/>
          <p:cNvGrpSpPr/>
          <p:nvPr/>
        </p:nvGrpSpPr>
        <p:grpSpPr>
          <a:xfrm>
            <a:off x="4684640" y="4770385"/>
            <a:ext cx="198178" cy="281733"/>
            <a:chOff x="4704480" y="2843662"/>
            <a:chExt cx="198178" cy="281733"/>
          </a:xfrm>
        </p:grpSpPr>
        <p:sp>
          <p:nvSpPr>
            <p:cNvPr id="115" name="円/楕円 114"/>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6"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117" name="グループ化 116"/>
          <p:cNvGrpSpPr/>
          <p:nvPr/>
        </p:nvGrpSpPr>
        <p:grpSpPr>
          <a:xfrm>
            <a:off x="4684640" y="5624506"/>
            <a:ext cx="198178" cy="281733"/>
            <a:chOff x="4711752" y="3859708"/>
            <a:chExt cx="198178" cy="281733"/>
          </a:xfrm>
        </p:grpSpPr>
        <p:sp>
          <p:nvSpPr>
            <p:cNvPr id="118" name="円/楕円 117"/>
            <p:cNvSpPr/>
            <p:nvPr/>
          </p:nvSpPr>
          <p:spPr>
            <a:xfrm flipV="1">
              <a:off x="4711752" y="3920502"/>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9" name="コンテンツ プレースホルダー 2"/>
            <p:cNvSpPr txBox="1">
              <a:spLocks/>
            </p:cNvSpPr>
            <p:nvPr/>
          </p:nvSpPr>
          <p:spPr>
            <a:xfrm>
              <a:off x="4755317" y="3859708"/>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120" name="グループ化 119"/>
          <p:cNvGrpSpPr/>
          <p:nvPr/>
        </p:nvGrpSpPr>
        <p:grpSpPr>
          <a:xfrm>
            <a:off x="4684640" y="6482338"/>
            <a:ext cx="198178" cy="281733"/>
            <a:chOff x="4714005" y="5031865"/>
            <a:chExt cx="198178" cy="281733"/>
          </a:xfrm>
        </p:grpSpPr>
        <p:sp>
          <p:nvSpPr>
            <p:cNvPr id="121" name="円/楕円 120"/>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122"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65" name="グループ化 64"/>
          <p:cNvGrpSpPr/>
          <p:nvPr/>
        </p:nvGrpSpPr>
        <p:grpSpPr>
          <a:xfrm>
            <a:off x="4681740" y="3656507"/>
            <a:ext cx="198178" cy="281733"/>
            <a:chOff x="4707498" y="2767507"/>
            <a:chExt cx="198178" cy="281733"/>
          </a:xfrm>
        </p:grpSpPr>
        <p:sp>
          <p:nvSpPr>
            <p:cNvPr id="66" name="円/楕円 65"/>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68" name="グループ化 67"/>
          <p:cNvGrpSpPr/>
          <p:nvPr/>
        </p:nvGrpSpPr>
        <p:grpSpPr>
          <a:xfrm>
            <a:off x="4681740" y="2798657"/>
            <a:ext cx="198178" cy="281733"/>
            <a:chOff x="4707498" y="1706457"/>
            <a:chExt cx="198178" cy="281733"/>
          </a:xfrm>
        </p:grpSpPr>
        <p:sp>
          <p:nvSpPr>
            <p:cNvPr id="69" name="円/楕円 6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1" name="グループ化 70"/>
          <p:cNvGrpSpPr/>
          <p:nvPr/>
        </p:nvGrpSpPr>
        <p:grpSpPr>
          <a:xfrm>
            <a:off x="1735698" y="5294807"/>
            <a:ext cx="198178" cy="281733"/>
            <a:chOff x="4707498" y="2767507"/>
            <a:chExt cx="198178" cy="281733"/>
          </a:xfrm>
        </p:grpSpPr>
        <p:sp>
          <p:nvSpPr>
            <p:cNvPr id="72" name="円/楕円 7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4" name="グループ化 73"/>
          <p:cNvGrpSpPr/>
          <p:nvPr/>
        </p:nvGrpSpPr>
        <p:grpSpPr>
          <a:xfrm>
            <a:off x="1265798" y="3687657"/>
            <a:ext cx="198178" cy="281733"/>
            <a:chOff x="4707498" y="1706457"/>
            <a:chExt cx="198178" cy="281733"/>
          </a:xfrm>
        </p:grpSpPr>
        <p:sp>
          <p:nvSpPr>
            <p:cNvPr id="75" name="円/楕円 7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6"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7" name="グループ化 76"/>
          <p:cNvGrpSpPr/>
          <p:nvPr/>
        </p:nvGrpSpPr>
        <p:grpSpPr>
          <a:xfrm>
            <a:off x="1239930" y="7227694"/>
            <a:ext cx="198178" cy="281733"/>
            <a:chOff x="4707498" y="1706457"/>
            <a:chExt cx="198178" cy="281733"/>
          </a:xfrm>
        </p:grpSpPr>
        <p:sp>
          <p:nvSpPr>
            <p:cNvPr id="78" name="円/楕円 77"/>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9"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60" name="テキスト ボックス 59"/>
          <p:cNvSpPr txBox="1"/>
          <p:nvPr/>
        </p:nvSpPr>
        <p:spPr>
          <a:xfrm>
            <a:off x="5872721" y="4115278"/>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5</a:t>
            </a:r>
            <a:r>
              <a:rPr lang="ja-JP" altLang="en-US" sz="1200" dirty="0">
                <a:solidFill>
                  <a:srgbClr val="000000"/>
                </a:solidFill>
              </a:rPr>
              <a:t>ページへ</a:t>
            </a:r>
            <a:endParaRPr kumimoji="1" lang="ja-JP" altLang="en-US" sz="1200" dirty="0">
              <a:solidFill>
                <a:srgbClr val="000000"/>
              </a:solidFill>
            </a:endParaRPr>
          </a:p>
        </p:txBody>
      </p:sp>
    </p:spTree>
    <p:extLst>
      <p:ext uri="{BB962C8B-B14F-4D97-AF65-F5344CB8AC3E}">
        <p14:creationId xmlns:p14="http://schemas.microsoft.com/office/powerpoint/2010/main" val="131139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b="17380"/>
          <a:stretch/>
        </p:blipFill>
        <p:spPr>
          <a:xfrm>
            <a:off x="218152" y="5392734"/>
            <a:ext cx="4004459" cy="3124143"/>
          </a:xfrm>
          <a:prstGeom prst="rect">
            <a:avLst/>
          </a:prstGeom>
          <a:ln>
            <a:noFill/>
          </a:ln>
        </p:spPr>
      </p:pic>
      <p:sp>
        <p:nvSpPr>
          <p:cNvPr id="48" name="正方形/長方形 47"/>
          <p:cNvSpPr/>
          <p:nvPr/>
        </p:nvSpPr>
        <p:spPr>
          <a:xfrm>
            <a:off x="236220" y="732283"/>
            <a:ext cx="6480000" cy="6681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保護者等情報の変更の届出を行います。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保護者等に変更があり追加・削除を行う場合や保護者等の連絡先等の情報を変更する場合、税の更正があった場合等に保護者等情報変更の届出が必要となります。</a:t>
            </a: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sp>
        <p:nvSpPr>
          <p:cNvPr id="34" name="正方形/長方形 33"/>
          <p:cNvSpPr/>
          <p:nvPr/>
        </p:nvSpPr>
        <p:spPr>
          <a:xfrm>
            <a:off x="194400" y="1454272"/>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36" name="正方形/長方形 35"/>
          <p:cNvSpPr/>
          <p:nvPr/>
        </p:nvSpPr>
        <p:spPr>
          <a:xfrm>
            <a:off x="4664074" y="2015723"/>
            <a:ext cx="2124075" cy="124366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ポータル画面の「変更手続」タブ内にある「保護者等情報変更届出」ボタンをクリックします。</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94400" y="4961961"/>
            <a:ext cx="6574314"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生徒情報</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画面</a:t>
            </a:r>
          </a:p>
        </p:txBody>
      </p:sp>
      <p:sp>
        <p:nvSpPr>
          <p:cNvPr id="21" name="正方形/長方形 20"/>
          <p:cNvSpPr/>
          <p:nvPr/>
        </p:nvSpPr>
        <p:spPr>
          <a:xfrm>
            <a:off x="4653645" y="7862345"/>
            <a:ext cx="2124000" cy="1452135"/>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8572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メールアドレスに変更がある場合、この画面で修正します。それ以外に変更がある場合は、学校に連絡してください。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4820504" y="1905162"/>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sp>
        <p:nvSpPr>
          <p:cNvPr id="30" name="角丸四角形 29"/>
          <p:cNvSpPr/>
          <p:nvPr/>
        </p:nvSpPr>
        <p:spPr>
          <a:xfrm>
            <a:off x="4808813" y="7775953"/>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grpSp>
        <p:nvGrpSpPr>
          <p:cNvPr id="55" name="グループ化 54"/>
          <p:cNvGrpSpPr/>
          <p:nvPr/>
        </p:nvGrpSpPr>
        <p:grpSpPr>
          <a:xfrm>
            <a:off x="4707498" y="2229252"/>
            <a:ext cx="198178" cy="281733"/>
            <a:chOff x="4707498" y="1706457"/>
            <a:chExt cx="198178" cy="281733"/>
          </a:xfrm>
        </p:grpSpPr>
        <p:sp>
          <p:nvSpPr>
            <p:cNvPr id="59" name="円/楕円 5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57" name="グループ化 56"/>
          <p:cNvGrpSpPr/>
          <p:nvPr/>
        </p:nvGrpSpPr>
        <p:grpSpPr>
          <a:xfrm>
            <a:off x="490675" y="8009143"/>
            <a:ext cx="198178" cy="281733"/>
            <a:chOff x="4704480" y="2843662"/>
            <a:chExt cx="198178" cy="281733"/>
          </a:xfrm>
        </p:grpSpPr>
        <p:sp>
          <p:nvSpPr>
            <p:cNvPr id="58" name="円/楕円 82"/>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2"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63" name="グループ化 62"/>
          <p:cNvGrpSpPr/>
          <p:nvPr/>
        </p:nvGrpSpPr>
        <p:grpSpPr>
          <a:xfrm>
            <a:off x="4695807" y="8071748"/>
            <a:ext cx="198178" cy="281733"/>
            <a:chOff x="4704480" y="2843662"/>
            <a:chExt cx="198178" cy="281733"/>
          </a:xfrm>
        </p:grpSpPr>
        <p:sp>
          <p:nvSpPr>
            <p:cNvPr id="64" name="円/楕円 82"/>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5"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6" name="正方形/長方形 55">
            <a:extLst>
              <a:ext uri="{FF2B5EF4-FFF2-40B4-BE49-F238E27FC236}">
                <a16:creationId xmlns:a16="http://schemas.microsoft.com/office/drawing/2014/main" id="{481BCC41-13C3-4452-8BE2-7911E2C89E86}"/>
              </a:ext>
            </a:extLst>
          </p:cNvPr>
          <p:cNvSpPr/>
          <p:nvPr/>
        </p:nvSpPr>
        <p:spPr>
          <a:xfrm>
            <a:off x="4656433" y="5602544"/>
            <a:ext cx="2124075" cy="190608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前回の申請時に登録した生徒情報が表示されるので、正しいことを確認します。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「保護者等情報入力」ボタンをクリックします。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27">
            <a:extLst>
              <a:ext uri="{FF2B5EF4-FFF2-40B4-BE49-F238E27FC236}">
                <a16:creationId xmlns:a16="http://schemas.microsoft.com/office/drawing/2014/main" id="{FF6124E4-510E-41B8-A541-E60CC245FD3B}"/>
              </a:ext>
            </a:extLst>
          </p:cNvPr>
          <p:cNvSpPr/>
          <p:nvPr/>
        </p:nvSpPr>
        <p:spPr>
          <a:xfrm>
            <a:off x="4820504" y="5454312"/>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7" name="グループ化 66">
            <a:extLst>
              <a:ext uri="{FF2B5EF4-FFF2-40B4-BE49-F238E27FC236}">
                <a16:creationId xmlns:a16="http://schemas.microsoft.com/office/drawing/2014/main" id="{4C9D2740-4164-4CCC-98B0-24B53F2295E5}"/>
              </a:ext>
            </a:extLst>
          </p:cNvPr>
          <p:cNvGrpSpPr/>
          <p:nvPr/>
        </p:nvGrpSpPr>
        <p:grpSpPr>
          <a:xfrm>
            <a:off x="4707498" y="6879624"/>
            <a:ext cx="198178" cy="281733"/>
            <a:chOff x="4707498" y="2767507"/>
            <a:chExt cx="198178" cy="281733"/>
          </a:xfrm>
        </p:grpSpPr>
        <p:sp>
          <p:nvSpPr>
            <p:cNvPr id="68" name="円/楕円 39">
              <a:extLst>
                <a:ext uri="{FF2B5EF4-FFF2-40B4-BE49-F238E27FC236}">
                  <a16:creationId xmlns:a16="http://schemas.microsoft.com/office/drawing/2014/main" id="{3AE7C596-96E8-466C-88B7-00D6637ED55D}"/>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a:extLst>
                <a:ext uri="{FF2B5EF4-FFF2-40B4-BE49-F238E27FC236}">
                  <a16:creationId xmlns:a16="http://schemas.microsoft.com/office/drawing/2014/main" id="{21CC5E73-ECB8-4A59-967B-4C46E397D6BF}"/>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0" name="グループ化 69">
            <a:extLst>
              <a:ext uri="{FF2B5EF4-FFF2-40B4-BE49-F238E27FC236}">
                <a16:creationId xmlns:a16="http://schemas.microsoft.com/office/drawing/2014/main" id="{13427498-5933-4745-B541-CEFA0E03AC35}"/>
              </a:ext>
            </a:extLst>
          </p:cNvPr>
          <p:cNvGrpSpPr/>
          <p:nvPr/>
        </p:nvGrpSpPr>
        <p:grpSpPr>
          <a:xfrm>
            <a:off x="4707498" y="5805874"/>
            <a:ext cx="198178" cy="281733"/>
            <a:chOff x="4707498" y="1706457"/>
            <a:chExt cx="198178" cy="281733"/>
          </a:xfrm>
        </p:grpSpPr>
        <p:sp>
          <p:nvSpPr>
            <p:cNvPr id="73" name="円/楕円 75">
              <a:extLst>
                <a:ext uri="{FF2B5EF4-FFF2-40B4-BE49-F238E27FC236}">
                  <a16:creationId xmlns:a16="http://schemas.microsoft.com/office/drawing/2014/main" id="{1BB7DBB5-9FFB-43E8-AD29-4DF0483C7FF2}"/>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a:extLst>
                <a:ext uri="{FF2B5EF4-FFF2-40B4-BE49-F238E27FC236}">
                  <a16:creationId xmlns:a16="http://schemas.microsoft.com/office/drawing/2014/main" id="{3DCD625F-A617-4569-BD79-9D71695CA577}"/>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79" name="正方形/長方形 78">
            <a:extLst>
              <a:ext uri="{FF2B5EF4-FFF2-40B4-BE49-F238E27FC236}">
                <a16:creationId xmlns:a16="http://schemas.microsoft.com/office/drawing/2014/main" id="{7D8E7111-123A-4931-A954-AC6F71DA8C08}"/>
              </a:ext>
            </a:extLst>
          </p:cNvPr>
          <p:cNvSpPr/>
          <p:nvPr/>
        </p:nvSpPr>
        <p:spPr>
          <a:xfrm>
            <a:off x="4640766" y="3432418"/>
            <a:ext cx="2124000" cy="1375375"/>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8731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93663">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「継続意向確認」から続けて行う場合は、次の「</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保護者等情報変更届出</a:t>
            </a:r>
            <a:r>
              <a:rPr lang="en-US" altLang="zh-TW"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生徒情報</a:t>
            </a:r>
            <a:r>
              <a:rPr lang="en-US" altLang="zh-TW"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画面</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」から始まります。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29">
            <a:extLst>
              <a:ext uri="{FF2B5EF4-FFF2-40B4-BE49-F238E27FC236}">
                <a16:creationId xmlns:a16="http://schemas.microsoft.com/office/drawing/2014/main" id="{30AA0EED-622D-4730-896F-94C5808056D2}"/>
              </a:ext>
            </a:extLst>
          </p:cNvPr>
          <p:cNvSpPr/>
          <p:nvPr/>
        </p:nvSpPr>
        <p:spPr>
          <a:xfrm>
            <a:off x="4808813" y="3346026"/>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sp>
        <p:nvSpPr>
          <p:cNvPr id="83" name="テキスト ボックス 82"/>
          <p:cNvSpPr txBox="1"/>
          <p:nvPr/>
        </p:nvSpPr>
        <p:spPr>
          <a:xfrm>
            <a:off x="5885600" y="7403651"/>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6</a:t>
            </a:r>
            <a:r>
              <a:rPr lang="ja-JP" altLang="en-US" sz="1200" dirty="0">
                <a:solidFill>
                  <a:srgbClr val="000000"/>
                </a:solidFill>
              </a:rPr>
              <a:t>ページへ</a:t>
            </a:r>
            <a:endParaRPr kumimoji="1" lang="ja-JP" altLang="en-US" sz="1200" dirty="0">
              <a:solidFill>
                <a:srgbClr val="000000"/>
              </a:solidFill>
            </a:endParaRPr>
          </a:p>
        </p:txBody>
      </p:sp>
      <p:pic>
        <p:nvPicPr>
          <p:cNvPr id="2" name="図 1"/>
          <p:cNvPicPr>
            <a:picLocks noChangeAspect="1"/>
          </p:cNvPicPr>
          <p:nvPr/>
        </p:nvPicPr>
        <p:blipFill>
          <a:blip r:embed="rId4"/>
          <a:stretch>
            <a:fillRect/>
          </a:stretch>
        </p:blipFill>
        <p:spPr>
          <a:xfrm>
            <a:off x="218152" y="1978970"/>
            <a:ext cx="4333568" cy="2452377"/>
          </a:xfrm>
          <a:prstGeom prst="rect">
            <a:avLst/>
          </a:prstGeom>
        </p:spPr>
      </p:pic>
      <p:sp>
        <p:nvSpPr>
          <p:cNvPr id="47" name="正方形/長方形 46"/>
          <p:cNvSpPr/>
          <p:nvPr/>
        </p:nvSpPr>
        <p:spPr>
          <a:xfrm>
            <a:off x="542767" y="2601317"/>
            <a:ext cx="692355" cy="37538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49" name="グループ化 48"/>
          <p:cNvGrpSpPr/>
          <p:nvPr/>
        </p:nvGrpSpPr>
        <p:grpSpPr>
          <a:xfrm>
            <a:off x="292497" y="2631660"/>
            <a:ext cx="198178" cy="281733"/>
            <a:chOff x="4707498" y="1706457"/>
            <a:chExt cx="198178" cy="281733"/>
          </a:xfrm>
        </p:grpSpPr>
        <p:sp>
          <p:nvSpPr>
            <p:cNvPr id="50" name="円/楕円 52"/>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5" name="図 4"/>
          <p:cNvPicPr>
            <a:picLocks noChangeAspect="1"/>
          </p:cNvPicPr>
          <p:nvPr/>
        </p:nvPicPr>
        <p:blipFill>
          <a:blip r:embed="rId5"/>
          <a:stretch>
            <a:fillRect/>
          </a:stretch>
        </p:blipFill>
        <p:spPr>
          <a:xfrm>
            <a:off x="616259" y="8292425"/>
            <a:ext cx="3333441" cy="863781"/>
          </a:xfrm>
          <a:prstGeom prst="rect">
            <a:avLst/>
          </a:prstGeom>
        </p:spPr>
      </p:pic>
      <p:pic>
        <p:nvPicPr>
          <p:cNvPr id="81" name="図 80"/>
          <p:cNvPicPr>
            <a:picLocks noChangeAspect="1"/>
          </p:cNvPicPr>
          <p:nvPr/>
        </p:nvPicPr>
        <p:blipFill rotWithShape="1">
          <a:blip r:embed="rId3">
            <a:extLst>
              <a:ext uri="{28A0092B-C50C-407E-A947-70E740481C1C}">
                <a14:useLocalDpi xmlns:a14="http://schemas.microsoft.com/office/drawing/2010/main" val="0"/>
              </a:ext>
            </a:extLst>
          </a:blip>
          <a:srcRect t="85614"/>
          <a:stretch/>
        </p:blipFill>
        <p:spPr>
          <a:xfrm>
            <a:off x="616259" y="9219353"/>
            <a:ext cx="3604879" cy="452636"/>
          </a:xfrm>
          <a:prstGeom prst="rect">
            <a:avLst/>
          </a:prstGeom>
        </p:spPr>
      </p:pic>
      <p:cxnSp>
        <p:nvCxnSpPr>
          <p:cNvPr id="7" name="直線コネクタ 6"/>
          <p:cNvCxnSpPr/>
          <p:nvPr/>
        </p:nvCxnSpPr>
        <p:spPr>
          <a:xfrm flipH="1">
            <a:off x="4221138" y="8516877"/>
            <a:ext cx="1472" cy="702476"/>
          </a:xfrm>
          <a:prstGeom prst="line">
            <a:avLst/>
          </a:prstGeom>
          <a:ln w="3175">
            <a:solidFill>
              <a:srgbClr val="000000"/>
            </a:solidFill>
          </a:ln>
        </p:spPr>
        <p:style>
          <a:lnRef idx="2">
            <a:schemeClr val="accent1"/>
          </a:lnRef>
          <a:fillRef idx="0">
            <a:schemeClr val="accent1"/>
          </a:fillRef>
          <a:effectRef idx="1">
            <a:schemeClr val="accent1"/>
          </a:effectRef>
          <a:fontRef idx="minor">
            <a:schemeClr val="tx1"/>
          </a:fontRef>
        </p:style>
      </p:cxnSp>
      <p:sp>
        <p:nvSpPr>
          <p:cNvPr id="82" name="正方形/長方形 81"/>
          <p:cNvSpPr/>
          <p:nvPr/>
        </p:nvSpPr>
        <p:spPr>
          <a:xfrm>
            <a:off x="590872" y="8290876"/>
            <a:ext cx="3496629" cy="82324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正方形/長方形 83"/>
          <p:cNvSpPr/>
          <p:nvPr/>
        </p:nvSpPr>
        <p:spPr>
          <a:xfrm>
            <a:off x="3277585" y="9219353"/>
            <a:ext cx="602980" cy="13718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85" name="グループ化 84"/>
          <p:cNvGrpSpPr/>
          <p:nvPr/>
        </p:nvGrpSpPr>
        <p:grpSpPr>
          <a:xfrm>
            <a:off x="3029098" y="9136879"/>
            <a:ext cx="198178" cy="281733"/>
            <a:chOff x="4707498" y="2767507"/>
            <a:chExt cx="198178" cy="281733"/>
          </a:xfrm>
        </p:grpSpPr>
        <p:sp>
          <p:nvSpPr>
            <p:cNvPr id="86" name="円/楕円 49"/>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88" name="正方形/長方形 87"/>
          <p:cNvSpPr/>
          <p:nvPr/>
        </p:nvSpPr>
        <p:spPr>
          <a:xfrm>
            <a:off x="412376" y="6879624"/>
            <a:ext cx="3723180" cy="229319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89" name="グループ化 88"/>
          <p:cNvGrpSpPr/>
          <p:nvPr/>
        </p:nvGrpSpPr>
        <p:grpSpPr>
          <a:xfrm>
            <a:off x="156944" y="6813938"/>
            <a:ext cx="198178" cy="281733"/>
            <a:chOff x="4707498" y="1706457"/>
            <a:chExt cx="198178" cy="281733"/>
          </a:xfrm>
        </p:grpSpPr>
        <p:sp>
          <p:nvSpPr>
            <p:cNvPr id="90" name="円/楕円 70"/>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Tree>
    <p:extLst>
      <p:ext uri="{BB962C8B-B14F-4D97-AF65-F5344CB8AC3E}">
        <p14:creationId xmlns:p14="http://schemas.microsoft.com/office/powerpoint/2010/main" val="135608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1205" y="1361371"/>
            <a:ext cx="4237360" cy="4530682"/>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sp>
        <p:nvSpPr>
          <p:cNvPr id="15" name="正方形/長方形 14"/>
          <p:cNvSpPr/>
          <p:nvPr/>
        </p:nvSpPr>
        <p:spPr>
          <a:xfrm>
            <a:off x="194400" y="837931"/>
            <a:ext cx="6574314"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620607" y="1456845"/>
            <a:ext cx="2124075" cy="259235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a:t>
            </a:r>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人数</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に変更があるかないかを選択します。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保護者等の変動</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追加・削除</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がある場合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保護者等の変動</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追加・削除</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がない場合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68293" y="3644054"/>
            <a:ext cx="133332" cy="132649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9" name="角丸四角形 28"/>
          <p:cNvSpPr/>
          <p:nvPr/>
        </p:nvSpPr>
        <p:spPr>
          <a:xfrm>
            <a:off x="4777038" y="1329830"/>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sp>
        <p:nvSpPr>
          <p:cNvPr id="80" name="右矢印 79"/>
          <p:cNvSpPr/>
          <p:nvPr/>
        </p:nvSpPr>
        <p:spPr>
          <a:xfrm>
            <a:off x="4967538" y="2967884"/>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 name="右矢印 80"/>
          <p:cNvSpPr/>
          <p:nvPr/>
        </p:nvSpPr>
        <p:spPr>
          <a:xfrm>
            <a:off x="4967538" y="3697955"/>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4" name="グループ化 43"/>
          <p:cNvGrpSpPr/>
          <p:nvPr/>
        </p:nvGrpSpPr>
        <p:grpSpPr>
          <a:xfrm>
            <a:off x="4664032" y="1677452"/>
            <a:ext cx="198178" cy="281733"/>
            <a:chOff x="4707498" y="1706457"/>
            <a:chExt cx="198178" cy="281733"/>
          </a:xfrm>
        </p:grpSpPr>
        <p:sp>
          <p:nvSpPr>
            <p:cNvPr id="45" name="円/楕円 4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61" name="グループ化 60"/>
          <p:cNvGrpSpPr/>
          <p:nvPr/>
        </p:nvGrpSpPr>
        <p:grpSpPr>
          <a:xfrm>
            <a:off x="438460" y="3539183"/>
            <a:ext cx="198178" cy="281733"/>
            <a:chOff x="4707498" y="1706457"/>
            <a:chExt cx="198178" cy="281733"/>
          </a:xfrm>
        </p:grpSpPr>
        <p:sp>
          <p:nvSpPr>
            <p:cNvPr id="71" name="円/楕円 70"/>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2"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8" name="テキスト ボックス 17"/>
          <p:cNvSpPr txBox="1"/>
          <p:nvPr/>
        </p:nvSpPr>
        <p:spPr>
          <a:xfrm>
            <a:off x="5176113" y="2911315"/>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7</a:t>
            </a:r>
            <a:r>
              <a:rPr lang="ja-JP" altLang="en-US" sz="1200" dirty="0">
                <a:solidFill>
                  <a:srgbClr val="000000"/>
                </a:solidFill>
              </a:rPr>
              <a:t>ページへ</a:t>
            </a:r>
            <a:endParaRPr kumimoji="1" lang="ja-JP" altLang="en-US" sz="1200" dirty="0">
              <a:solidFill>
                <a:srgbClr val="000000"/>
              </a:solidFill>
            </a:endParaRPr>
          </a:p>
        </p:txBody>
      </p:sp>
      <p:sp>
        <p:nvSpPr>
          <p:cNvPr id="19" name="テキスト ボックス 18"/>
          <p:cNvSpPr txBox="1"/>
          <p:nvPr/>
        </p:nvSpPr>
        <p:spPr>
          <a:xfrm>
            <a:off x="5176113" y="3627270"/>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12</a:t>
            </a:r>
            <a:r>
              <a:rPr lang="ja-JP" altLang="en-US" sz="1200" dirty="0">
                <a:solidFill>
                  <a:srgbClr val="000000"/>
                </a:solidFill>
              </a:rPr>
              <a:t>ページへ</a:t>
            </a:r>
            <a:endParaRPr kumimoji="1" lang="ja-JP" altLang="en-US" sz="1200" dirty="0">
              <a:solidFill>
                <a:srgbClr val="000000"/>
              </a:solidFill>
            </a:endParaRPr>
          </a:p>
        </p:txBody>
      </p:sp>
    </p:spTree>
    <p:extLst>
      <p:ext uri="{BB962C8B-B14F-4D97-AF65-F5344CB8AC3E}">
        <p14:creationId xmlns:p14="http://schemas.microsoft.com/office/powerpoint/2010/main" val="52874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8201" y="1714729"/>
            <a:ext cx="4221452" cy="3356812"/>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sp>
        <p:nvSpPr>
          <p:cNvPr id="34" name="正方形/長方形 33"/>
          <p:cNvSpPr/>
          <p:nvPr/>
        </p:nvSpPr>
        <p:spPr>
          <a:xfrm>
            <a:off x="194400" y="1086739"/>
            <a:ext cx="6540237"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4638674" y="1693864"/>
            <a:ext cx="2124075" cy="334060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保護者等の変更に合わせて、収入状況の確認が必要な保護者を選択します。</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保護者等を</a:t>
            </a: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追加</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492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492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49225"/>
            <a:endPar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保護者等を</a:t>
            </a: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削除</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50850" indent="-3016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50850" indent="-3016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50850" indent="-301625"/>
            <a:endPar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登録している保護者等の</a:t>
            </a: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情報を変更</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71843" y="4122747"/>
            <a:ext cx="3947494" cy="48073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1" name="正方形/長方形 30"/>
          <p:cNvSpPr/>
          <p:nvPr/>
        </p:nvSpPr>
        <p:spPr>
          <a:xfrm>
            <a:off x="236220" y="758712"/>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変動</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追加・削除</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がある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場合の手順は以下のとおりです。</a:t>
            </a:r>
          </a:p>
        </p:txBody>
      </p:sp>
      <p:sp>
        <p:nvSpPr>
          <p:cNvPr id="48" name="正方形/長方形 47"/>
          <p:cNvSpPr/>
          <p:nvPr/>
        </p:nvSpPr>
        <p:spPr>
          <a:xfrm>
            <a:off x="4638674" y="5293553"/>
            <a:ext cx="2124000" cy="2106776"/>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選択する回答が分からない場合、左図を参照し、収入状況の確認が必要な方を特定してください。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収入状況の確認が必要な保護者等の合計人数に応じて、当てはまる選択肢を選んでください。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85725">
              <a:buFont typeface="Arial" panose="020B0604020202020204" pitchFamily="34" charset="0"/>
              <a:buChar char="•"/>
            </a:pP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427743" y="4174843"/>
            <a:ext cx="3795341" cy="356379"/>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5" name="角丸四角形 54"/>
          <p:cNvSpPr/>
          <p:nvPr/>
        </p:nvSpPr>
        <p:spPr>
          <a:xfrm>
            <a:off x="4795104" y="1570041"/>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sp>
        <p:nvSpPr>
          <p:cNvPr id="56" name="角丸四角形 55"/>
          <p:cNvSpPr/>
          <p:nvPr/>
        </p:nvSpPr>
        <p:spPr>
          <a:xfrm>
            <a:off x="4806721" y="5165707"/>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sp>
        <p:nvSpPr>
          <p:cNvPr id="64" name="正方形/長方形 63"/>
          <p:cNvSpPr/>
          <p:nvPr/>
        </p:nvSpPr>
        <p:spPr>
          <a:xfrm>
            <a:off x="222468" y="6258902"/>
            <a:ext cx="4246791" cy="1852242"/>
          </a:xfrm>
          <a:prstGeom prst="rect">
            <a:avLst/>
          </a:prstGeom>
          <a:solidFill>
            <a:schemeClr val="bg1"/>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正方形/長方形 65"/>
          <p:cNvSpPr/>
          <p:nvPr/>
        </p:nvSpPr>
        <p:spPr>
          <a:xfrm>
            <a:off x="658495" y="6070521"/>
            <a:ext cx="3321057" cy="341234"/>
          </a:xfrm>
          <a:prstGeom prst="rect">
            <a:avLst/>
          </a:prstGeom>
          <a:solidFill>
            <a:schemeClr val="bg1"/>
          </a:solidFill>
          <a:ln w="28575">
            <a:solidFill>
              <a:srgbClr val="FFC000"/>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pPr algn="ctr">
              <a:spcBef>
                <a:spcPts val="600"/>
              </a:spcBef>
            </a:pPr>
            <a:r>
              <a:rPr lang="ja-JP" altLang="en-US" sz="14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収入状況の確認が必要な方</a:t>
            </a:r>
            <a:endParaRPr lang="en-US" altLang="ja-JP" sz="1400"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80220" y="8146657"/>
            <a:ext cx="4558485" cy="1477328"/>
          </a:xfrm>
          <a:prstGeom prst="rect">
            <a:avLst/>
          </a:prstGeom>
          <a:noFill/>
          <a:ln w="25400">
            <a:noFill/>
            <a:prstDash val="dash"/>
          </a:ln>
        </p:spPr>
        <p:txBody>
          <a:bodyPr wrap="square" rtlCol="0">
            <a:spAutoFit/>
          </a:bodyPr>
          <a:lstStyle/>
          <a:p>
            <a:pPr marL="177800" indent="-177800"/>
            <a:r>
              <a:rPr lang="en-US" altLang="ja-JP" sz="1000" dirty="0">
                <a:solidFill>
                  <a:srgbClr val="000000"/>
                </a:solidFill>
                <a:latin typeface="Meiryo UI" panose="020B0604030504040204" pitchFamily="50" charset="-128"/>
                <a:ea typeface="Meiryo UI" panose="020B0604030504040204" pitchFamily="50" charset="-128"/>
              </a:rPr>
              <a:t>※1</a:t>
            </a:r>
            <a:r>
              <a:rPr lang="ja-JP" altLang="en-US" sz="1000" dirty="0">
                <a:solidFill>
                  <a:srgbClr val="000000"/>
                </a:solidFill>
                <a:latin typeface="Meiryo UI" panose="020B0604030504040204" pitchFamily="50" charset="-128"/>
                <a:ea typeface="Meiryo UI" panose="020B0604030504040204" pitchFamily="50" charset="-128"/>
              </a:rPr>
              <a:t>　生徒が成人（</a:t>
            </a:r>
            <a:r>
              <a:rPr lang="en-US" altLang="ja-JP" sz="1000" dirty="0">
                <a:solidFill>
                  <a:srgbClr val="000000"/>
                </a:solidFill>
                <a:latin typeface="Meiryo UI" panose="020B0604030504040204" pitchFamily="50" charset="-128"/>
                <a:ea typeface="Meiryo UI" panose="020B0604030504040204" pitchFamily="50" charset="-128"/>
              </a:rPr>
              <a:t>18</a:t>
            </a:r>
            <a:r>
              <a:rPr lang="ja-JP" altLang="en-US" sz="1000" dirty="0">
                <a:solidFill>
                  <a:srgbClr val="000000"/>
                </a:solidFill>
                <a:latin typeface="Meiryo UI" panose="020B0604030504040204" pitchFamily="50" charset="-128"/>
                <a:ea typeface="Meiryo UI" panose="020B0604030504040204" pitchFamily="50" charset="-128"/>
              </a:rPr>
              <a:t>歳以上）である場合、「いいえ」を選択してください。</a:t>
            </a:r>
            <a:endParaRPr lang="en-US" altLang="ja-JP" sz="1000" dirty="0">
              <a:solidFill>
                <a:srgbClr val="000000"/>
              </a:solidFill>
              <a:latin typeface="Meiryo UI" panose="020B0604030504040204" pitchFamily="50" charset="-128"/>
              <a:ea typeface="Meiryo UI" panose="020B0604030504040204" pitchFamily="50" charset="-128"/>
            </a:endParaRPr>
          </a:p>
          <a:p>
            <a:pPr marL="177800" indent="-177800"/>
            <a:r>
              <a:rPr lang="en-US" altLang="ja-JP" sz="1000" dirty="0">
                <a:solidFill>
                  <a:srgbClr val="000000"/>
                </a:solidFill>
                <a:latin typeface="Meiryo UI" panose="020B0604030504040204" pitchFamily="50" charset="-128"/>
                <a:ea typeface="Meiryo UI" panose="020B0604030504040204" pitchFamily="50" charset="-128"/>
              </a:rPr>
              <a:t>※2</a:t>
            </a:r>
            <a:r>
              <a:rPr lang="ja-JP" altLang="en-US" sz="1000" dirty="0">
                <a:solidFill>
                  <a:srgbClr val="000000"/>
                </a:solidFill>
                <a:latin typeface="Meiryo UI" panose="020B0604030504040204" pitchFamily="50" charset="-128"/>
                <a:ea typeface="Meiryo UI" panose="020B0604030504040204" pitchFamily="50" charset="-128"/>
              </a:rPr>
              <a:t>　</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次の場合、該当する親権者の収入状況の提出は必要ありません。</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・ドメスティック・バイオレンス等のやむを得ない理由により提出が困難な場合</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・日本国内に住所を有したことがない等個人番号の指定を受けていない場合　等</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詳細は、学校に御相談ください。</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solidFill>
                  <a:srgbClr val="000000"/>
                </a:solidFill>
                <a:latin typeface="Meiryo UI" panose="020B0604030504040204" pitchFamily="50" charset="-128"/>
                <a:ea typeface="Meiryo UI" panose="020B0604030504040204" pitchFamily="50" charset="-128"/>
              </a:rPr>
              <a:t>※3</a:t>
            </a:r>
            <a:r>
              <a:rPr lang="ja-JP" altLang="en-US" sz="1000" dirty="0">
                <a:solidFill>
                  <a:srgbClr val="000000"/>
                </a:solidFill>
                <a:latin typeface="Meiryo UI" panose="020B0604030504040204" pitchFamily="50" charset="-128"/>
                <a:ea typeface="Meiryo UI" panose="020B0604030504040204" pitchFamily="50" charset="-128"/>
              </a:rPr>
              <a:t>　親権者が存在せず、未成年後見人が選任されており、その者が生徒についての</a:t>
            </a:r>
            <a:endParaRPr lang="en-US" altLang="ja-JP" sz="1000" dirty="0">
              <a:solidFill>
                <a:srgbClr val="000000"/>
              </a:solidFill>
              <a:latin typeface="Meiryo UI" panose="020B0604030504040204" pitchFamily="50" charset="-128"/>
              <a:ea typeface="Meiryo UI" panose="020B0604030504040204"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　　　 扶養義務がある場合に「はい」を選択します。</a:t>
            </a:r>
            <a:endParaRPr lang="en-US" altLang="ja-JP" sz="1000" dirty="0">
              <a:solidFill>
                <a:srgbClr val="000000"/>
              </a:solidFill>
              <a:latin typeface="Meiryo UI" panose="020B0604030504040204" pitchFamily="50" charset="-128"/>
              <a:ea typeface="Meiryo UI" panose="020B0604030504040204" pitchFamily="50" charset="-128"/>
            </a:endParaRPr>
          </a:p>
          <a:p>
            <a:r>
              <a:rPr lang="en-US" altLang="ja-JP" sz="1000" dirty="0">
                <a:solidFill>
                  <a:srgbClr val="000000"/>
                </a:solidFill>
                <a:latin typeface="Meiryo UI" panose="020B0604030504040204" pitchFamily="50" charset="-128"/>
                <a:ea typeface="Meiryo UI" panose="020B0604030504040204" pitchFamily="50" charset="-128"/>
              </a:rPr>
              <a:t>※4</a:t>
            </a:r>
            <a:r>
              <a:rPr lang="ja-JP" altLang="en-US" sz="1000" dirty="0">
                <a:solidFill>
                  <a:srgbClr val="000000"/>
                </a:solidFill>
                <a:latin typeface="Meiryo UI" panose="020B0604030504040204" pitchFamily="50" charset="-128"/>
                <a:ea typeface="Meiryo UI" panose="020B0604030504040204" pitchFamily="50" charset="-128"/>
              </a:rPr>
              <a:t>　生徒が成人（</a:t>
            </a:r>
            <a:r>
              <a:rPr lang="en-US" altLang="ja-JP" sz="1000" dirty="0">
                <a:solidFill>
                  <a:srgbClr val="000000"/>
                </a:solidFill>
                <a:latin typeface="Meiryo UI" panose="020B0604030504040204" pitchFamily="50" charset="-128"/>
                <a:ea typeface="Meiryo UI" panose="020B0604030504040204" pitchFamily="50" charset="-128"/>
              </a:rPr>
              <a:t>18</a:t>
            </a:r>
            <a:r>
              <a:rPr lang="ja-JP" altLang="en-US" sz="1000" dirty="0">
                <a:solidFill>
                  <a:srgbClr val="000000"/>
                </a:solidFill>
                <a:latin typeface="Meiryo UI" panose="020B0604030504040204" pitchFamily="50" charset="-128"/>
                <a:ea typeface="Meiryo UI" panose="020B0604030504040204" pitchFamily="50" charset="-128"/>
              </a:rPr>
              <a:t>歳以上）であり、入学時に未成年であった場合は、未成年時</a:t>
            </a:r>
            <a:endParaRPr lang="en-US" altLang="ja-JP" sz="1000" dirty="0">
              <a:solidFill>
                <a:srgbClr val="000000"/>
              </a:solidFill>
              <a:latin typeface="Meiryo UI" panose="020B0604030504040204" pitchFamily="50" charset="-128"/>
              <a:ea typeface="Meiryo UI" panose="020B0604030504040204"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　　　 の親権者が「主たる生計維持者」に該当します。</a:t>
            </a:r>
          </a:p>
        </p:txBody>
      </p:sp>
      <p:sp>
        <p:nvSpPr>
          <p:cNvPr id="68" name="正方形/長方形 67"/>
          <p:cNvSpPr/>
          <p:nvPr/>
        </p:nvSpPr>
        <p:spPr>
          <a:xfrm>
            <a:off x="153080" y="5680517"/>
            <a:ext cx="4363804" cy="253916"/>
          </a:xfrm>
          <a:prstGeom prst="rect">
            <a:avLst/>
          </a:prstGeom>
        </p:spPr>
        <p:txBody>
          <a:bodyPr wrap="square">
            <a:spAutoFit/>
          </a:bodyPr>
          <a:lstStyle/>
          <a:p>
            <a:pPr defTabSz="854680">
              <a:spcBef>
                <a:spcPts val="554"/>
              </a:spcBef>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収入状況の確認が必要な方については、以下のフローチャートを確認してください。</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Line 187"/>
          <p:cNvSpPr>
            <a:spLocks noChangeShapeType="1"/>
          </p:cNvSpPr>
          <p:nvPr/>
        </p:nvSpPr>
        <p:spPr bwMode="auto">
          <a:xfrm>
            <a:off x="1520190" y="7835327"/>
            <a:ext cx="333684" cy="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sp>
        <p:nvSpPr>
          <p:cNvPr id="70" name="Line 184"/>
          <p:cNvSpPr>
            <a:spLocks noChangeShapeType="1"/>
          </p:cNvSpPr>
          <p:nvPr/>
        </p:nvSpPr>
        <p:spPr bwMode="auto">
          <a:xfrm>
            <a:off x="780775" y="7827436"/>
            <a:ext cx="352619" cy="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sp>
        <p:nvSpPr>
          <p:cNvPr id="71" name="角丸四角形 22"/>
          <p:cNvSpPr/>
          <p:nvPr/>
        </p:nvSpPr>
        <p:spPr>
          <a:xfrm>
            <a:off x="427743" y="6541970"/>
            <a:ext cx="839277" cy="360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親権者は</a:t>
            </a:r>
            <a:b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いますか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23"/>
          <p:cNvSpPr/>
          <p:nvPr/>
        </p:nvSpPr>
        <p:spPr>
          <a:xfrm>
            <a:off x="624423" y="7239681"/>
            <a:ext cx="850303" cy="360172"/>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未成年後見人はいますか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24"/>
          <p:cNvSpPr/>
          <p:nvPr/>
        </p:nvSpPr>
        <p:spPr>
          <a:xfrm>
            <a:off x="1839080" y="7239681"/>
            <a:ext cx="1031996" cy="360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主たる生計維持者</a:t>
            </a:r>
            <a:b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はいますか</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25"/>
          <p:cNvSpPr/>
          <p:nvPr/>
        </p:nvSpPr>
        <p:spPr>
          <a:xfrm>
            <a:off x="1367775" y="6764687"/>
            <a:ext cx="788224" cy="360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扶養義務は</a:t>
            </a:r>
            <a:b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ありますか</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27"/>
          <p:cNvSpPr/>
          <p:nvPr/>
        </p:nvSpPr>
        <p:spPr>
          <a:xfrm>
            <a:off x="3326823" y="7239681"/>
            <a:ext cx="992514" cy="324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主たる生計維持者</a:t>
            </a:r>
            <a:b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※4</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Line 187"/>
          <p:cNvSpPr>
            <a:spLocks noChangeShapeType="1"/>
          </p:cNvSpPr>
          <p:nvPr/>
        </p:nvSpPr>
        <p:spPr bwMode="auto">
          <a:xfrm flipH="1">
            <a:off x="940534" y="6944947"/>
            <a:ext cx="0" cy="250633"/>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solidFill>
                <a:srgbClr val="404040"/>
              </a:solidFill>
            </a:endParaRPr>
          </a:p>
        </p:txBody>
      </p:sp>
      <p:sp>
        <p:nvSpPr>
          <p:cNvPr id="78" name="Line 184"/>
          <p:cNvSpPr>
            <a:spLocks noChangeShapeType="1"/>
          </p:cNvSpPr>
          <p:nvPr/>
        </p:nvSpPr>
        <p:spPr bwMode="auto">
          <a:xfrm flipV="1">
            <a:off x="1257955" y="7098921"/>
            <a:ext cx="124356" cy="113091"/>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solidFill>
                <a:srgbClr val="404040"/>
              </a:solidFill>
            </a:endParaRPr>
          </a:p>
        </p:txBody>
      </p:sp>
      <p:sp>
        <p:nvSpPr>
          <p:cNvPr id="79" name="Line 187"/>
          <p:cNvSpPr>
            <a:spLocks noChangeShapeType="1"/>
          </p:cNvSpPr>
          <p:nvPr/>
        </p:nvSpPr>
        <p:spPr bwMode="auto">
          <a:xfrm>
            <a:off x="2128434" y="7116647"/>
            <a:ext cx="122815" cy="116592"/>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solidFill>
                <a:srgbClr val="404040"/>
              </a:solidFill>
            </a:endParaRPr>
          </a:p>
        </p:txBody>
      </p:sp>
      <p:sp>
        <p:nvSpPr>
          <p:cNvPr id="81" name="Line 187"/>
          <p:cNvSpPr>
            <a:spLocks noChangeShapeType="1"/>
          </p:cNvSpPr>
          <p:nvPr/>
        </p:nvSpPr>
        <p:spPr bwMode="auto">
          <a:xfrm>
            <a:off x="2895891" y="7609401"/>
            <a:ext cx="418827" cy="146511"/>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solidFill>
                <a:srgbClr val="404040"/>
              </a:solidFill>
            </a:endParaRPr>
          </a:p>
        </p:txBody>
      </p:sp>
      <p:sp>
        <p:nvSpPr>
          <p:cNvPr id="82" name="角丸四角形 43"/>
          <p:cNvSpPr/>
          <p:nvPr/>
        </p:nvSpPr>
        <p:spPr>
          <a:xfrm>
            <a:off x="3326823" y="7602721"/>
            <a:ext cx="992514" cy="324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生徒本人</a:t>
            </a:r>
          </a:p>
        </p:txBody>
      </p:sp>
      <p:sp>
        <p:nvSpPr>
          <p:cNvPr id="83" name="角丸四角形 44"/>
          <p:cNvSpPr/>
          <p:nvPr/>
        </p:nvSpPr>
        <p:spPr>
          <a:xfrm>
            <a:off x="3326823" y="6875554"/>
            <a:ext cx="992514" cy="324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未成年後見人</a:t>
            </a:r>
          </a:p>
        </p:txBody>
      </p:sp>
      <p:sp>
        <p:nvSpPr>
          <p:cNvPr id="84" name="角丸四角形 45"/>
          <p:cNvSpPr/>
          <p:nvPr/>
        </p:nvSpPr>
        <p:spPr>
          <a:xfrm>
            <a:off x="3326823" y="6514250"/>
            <a:ext cx="992514" cy="324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親権者</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1056037" y="7717288"/>
            <a:ext cx="470833" cy="230832"/>
          </a:xfrm>
          <a:prstGeom prst="rect">
            <a:avLst/>
          </a:prstGeom>
          <a:noFill/>
        </p:spPr>
        <p:txBody>
          <a:bodyPr wrap="square" rtlCol="0">
            <a:spAutoFit/>
          </a:bodyPr>
          <a:lstStyle/>
          <a:p>
            <a:r>
              <a:rPr lang="ja-JP" altLang="en-US" sz="9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はい</a:t>
            </a:r>
          </a:p>
        </p:txBody>
      </p:sp>
      <p:sp>
        <p:nvSpPr>
          <p:cNvPr id="86" name="テキスト ボックス 85"/>
          <p:cNvSpPr txBox="1"/>
          <p:nvPr/>
        </p:nvSpPr>
        <p:spPr>
          <a:xfrm>
            <a:off x="1784198" y="7719970"/>
            <a:ext cx="470833" cy="230832"/>
          </a:xfrm>
          <a:prstGeom prst="rect">
            <a:avLst/>
          </a:prstGeom>
          <a:noFill/>
        </p:spPr>
        <p:txBody>
          <a:bodyPr wrap="square" rtlCol="0">
            <a:spAutoFit/>
          </a:bodyPr>
          <a:lstStyle/>
          <a:p>
            <a:r>
              <a:rPr lang="ja-JP" altLang="en-US" sz="9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いいえ</a:t>
            </a:r>
          </a:p>
        </p:txBody>
      </p:sp>
      <p:sp>
        <p:nvSpPr>
          <p:cNvPr id="87" name="Line 187"/>
          <p:cNvSpPr>
            <a:spLocks noChangeShapeType="1"/>
          </p:cNvSpPr>
          <p:nvPr/>
        </p:nvSpPr>
        <p:spPr bwMode="auto">
          <a:xfrm>
            <a:off x="1497330" y="7431467"/>
            <a:ext cx="333684" cy="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sp>
        <p:nvSpPr>
          <p:cNvPr id="88" name="Line 184"/>
          <p:cNvSpPr>
            <a:spLocks noChangeShapeType="1"/>
          </p:cNvSpPr>
          <p:nvPr/>
        </p:nvSpPr>
        <p:spPr bwMode="auto">
          <a:xfrm>
            <a:off x="2895891" y="7431467"/>
            <a:ext cx="418827" cy="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sp>
        <p:nvSpPr>
          <p:cNvPr id="89" name="Line 184"/>
          <p:cNvSpPr>
            <a:spLocks noChangeShapeType="1"/>
          </p:cNvSpPr>
          <p:nvPr/>
        </p:nvSpPr>
        <p:spPr bwMode="auto">
          <a:xfrm>
            <a:off x="1267020" y="6676168"/>
            <a:ext cx="2048400" cy="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sp>
        <p:nvSpPr>
          <p:cNvPr id="90" name="Line 184"/>
          <p:cNvSpPr>
            <a:spLocks noChangeShapeType="1"/>
          </p:cNvSpPr>
          <p:nvPr/>
        </p:nvSpPr>
        <p:spPr bwMode="auto">
          <a:xfrm>
            <a:off x="2165545" y="6961918"/>
            <a:ext cx="1152000" cy="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grpSp>
        <p:nvGrpSpPr>
          <p:cNvPr id="52" name="グループ化 51"/>
          <p:cNvGrpSpPr/>
          <p:nvPr/>
        </p:nvGrpSpPr>
        <p:grpSpPr>
          <a:xfrm>
            <a:off x="119313" y="4080654"/>
            <a:ext cx="198178" cy="281733"/>
            <a:chOff x="1417887" y="6988436"/>
            <a:chExt cx="198178" cy="281733"/>
          </a:xfrm>
        </p:grpSpPr>
        <p:sp>
          <p:nvSpPr>
            <p:cNvPr id="77" name="円/楕円 7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0"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97" name="グループ化 96"/>
          <p:cNvGrpSpPr/>
          <p:nvPr/>
        </p:nvGrpSpPr>
        <p:grpSpPr>
          <a:xfrm>
            <a:off x="4684190" y="5491841"/>
            <a:ext cx="198178" cy="281733"/>
            <a:chOff x="1417887" y="6988436"/>
            <a:chExt cx="198178" cy="281733"/>
          </a:xfrm>
        </p:grpSpPr>
        <p:sp>
          <p:nvSpPr>
            <p:cNvPr id="98" name="円/楕円 97"/>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9"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100" name="右矢印 99"/>
          <p:cNvSpPr/>
          <p:nvPr/>
        </p:nvSpPr>
        <p:spPr>
          <a:xfrm>
            <a:off x="5003287" y="3273074"/>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 name="右矢印 100"/>
          <p:cNvSpPr/>
          <p:nvPr/>
        </p:nvSpPr>
        <p:spPr>
          <a:xfrm>
            <a:off x="4987143" y="3906233"/>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 name="右矢印 101"/>
          <p:cNvSpPr/>
          <p:nvPr/>
        </p:nvSpPr>
        <p:spPr>
          <a:xfrm>
            <a:off x="4987556" y="4738265"/>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3" name="グループ化 52"/>
          <p:cNvGrpSpPr/>
          <p:nvPr/>
        </p:nvGrpSpPr>
        <p:grpSpPr>
          <a:xfrm>
            <a:off x="116202" y="3848865"/>
            <a:ext cx="198178" cy="281733"/>
            <a:chOff x="4707498" y="1706457"/>
            <a:chExt cx="198178" cy="281733"/>
          </a:xfrm>
        </p:grpSpPr>
        <p:sp>
          <p:nvSpPr>
            <p:cNvPr id="54" name="円/楕円 5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58" name="グループ化 57"/>
          <p:cNvGrpSpPr/>
          <p:nvPr/>
        </p:nvGrpSpPr>
        <p:grpSpPr>
          <a:xfrm>
            <a:off x="4669398" y="1909657"/>
            <a:ext cx="198178" cy="281733"/>
            <a:chOff x="4707498" y="1706457"/>
            <a:chExt cx="198178" cy="281733"/>
          </a:xfrm>
        </p:grpSpPr>
        <p:sp>
          <p:nvSpPr>
            <p:cNvPr id="59" name="円/楕円 5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1" name="テキスト ボックス 50"/>
          <p:cNvSpPr txBox="1"/>
          <p:nvPr/>
        </p:nvSpPr>
        <p:spPr>
          <a:xfrm>
            <a:off x="5224099" y="3201092"/>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8</a:t>
            </a:r>
            <a:r>
              <a:rPr lang="ja-JP" altLang="en-US" sz="1200" dirty="0">
                <a:solidFill>
                  <a:srgbClr val="000000"/>
                </a:solidFill>
              </a:rPr>
              <a:t>ページへ</a:t>
            </a:r>
            <a:endParaRPr kumimoji="1" lang="ja-JP" altLang="en-US" sz="1200" dirty="0">
              <a:solidFill>
                <a:srgbClr val="000000"/>
              </a:solidFill>
            </a:endParaRPr>
          </a:p>
        </p:txBody>
      </p:sp>
      <p:sp>
        <p:nvSpPr>
          <p:cNvPr id="61" name="テキスト ボックス 60"/>
          <p:cNvSpPr txBox="1"/>
          <p:nvPr/>
        </p:nvSpPr>
        <p:spPr>
          <a:xfrm>
            <a:off x="5222977" y="3839253"/>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10</a:t>
            </a:r>
            <a:r>
              <a:rPr lang="ja-JP" altLang="en-US" sz="1200" dirty="0">
                <a:solidFill>
                  <a:srgbClr val="000000"/>
                </a:solidFill>
              </a:rPr>
              <a:t>ページへ</a:t>
            </a:r>
            <a:endParaRPr kumimoji="1" lang="ja-JP" altLang="en-US" sz="1200" dirty="0">
              <a:solidFill>
                <a:srgbClr val="000000"/>
              </a:solidFill>
            </a:endParaRPr>
          </a:p>
        </p:txBody>
      </p:sp>
      <p:sp>
        <p:nvSpPr>
          <p:cNvPr id="62" name="テキスト ボックス 61"/>
          <p:cNvSpPr txBox="1"/>
          <p:nvPr/>
        </p:nvSpPr>
        <p:spPr>
          <a:xfrm>
            <a:off x="5219603" y="4667565"/>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12</a:t>
            </a:r>
            <a:r>
              <a:rPr lang="ja-JP" altLang="en-US" sz="1200" dirty="0">
                <a:solidFill>
                  <a:srgbClr val="000000"/>
                </a:solidFill>
              </a:rPr>
              <a:t>ページへ</a:t>
            </a:r>
            <a:endParaRPr kumimoji="1" lang="ja-JP" altLang="en-US" sz="1200" dirty="0">
              <a:solidFill>
                <a:srgbClr val="000000"/>
              </a:solidFill>
            </a:endParaRPr>
          </a:p>
        </p:txBody>
      </p:sp>
    </p:spTree>
    <p:extLst>
      <p:ext uri="{BB962C8B-B14F-4D97-AF65-F5344CB8AC3E}">
        <p14:creationId xmlns:p14="http://schemas.microsoft.com/office/powerpoint/2010/main" val="282643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p:cNvPicPr>
            <a:picLocks noChangeAspect="1"/>
          </p:cNvPicPr>
          <p:nvPr/>
        </p:nvPicPr>
        <p:blipFill rotWithShape="1">
          <a:blip r:embed="rId3">
            <a:extLst>
              <a:ext uri="{28A0092B-C50C-407E-A947-70E740481C1C}">
                <a14:useLocalDpi xmlns:a14="http://schemas.microsoft.com/office/drawing/2010/main" val="0"/>
              </a:ext>
            </a:extLst>
          </a:blip>
          <a:srcRect t="8386"/>
          <a:stretch/>
        </p:blipFill>
        <p:spPr>
          <a:xfrm>
            <a:off x="224637" y="3736676"/>
            <a:ext cx="4340109" cy="4281114"/>
          </a:xfrm>
          <a:prstGeom prst="rect">
            <a:avLst/>
          </a:prstGeom>
        </p:spPr>
      </p:pic>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r="45962" b="92172"/>
          <a:stretch/>
        </p:blipFill>
        <p:spPr>
          <a:xfrm>
            <a:off x="194400" y="3126697"/>
            <a:ext cx="2345301" cy="365784"/>
          </a:xfrm>
          <a:prstGeom prst="rect">
            <a:avLst/>
          </a:prstGeom>
        </p:spPr>
      </p:pic>
      <p:sp>
        <p:nvSpPr>
          <p:cNvPr id="88" name="正方形/長方形 87"/>
          <p:cNvSpPr/>
          <p:nvPr/>
        </p:nvSpPr>
        <p:spPr>
          <a:xfrm>
            <a:off x="4511845" y="3614070"/>
            <a:ext cx="2243538" cy="2977230"/>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097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「保護者等の追加」ボタンをクリックすると自動的にチェックされます。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漢字姓名欄及びかな姓名欄は全半角、アルファベット、半角スペース、ー</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長音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入力が可能です。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審査完了時等にメールでの連絡を希望する場合、入力してください。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85725">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95250">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644" y="1696231"/>
            <a:ext cx="4383916" cy="1306721"/>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保護者等情報の変更の届出をする</a:t>
            </a:r>
          </a:p>
        </p:txBody>
      </p:sp>
      <p:sp>
        <p:nvSpPr>
          <p:cNvPr id="20" name="正方形/長方形 19"/>
          <p:cNvSpPr/>
          <p:nvPr/>
        </p:nvSpPr>
        <p:spPr>
          <a:xfrm>
            <a:off x="194400" y="1116865"/>
            <a:ext cx="6540237"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4516785" y="1676576"/>
            <a:ext cx="2227898" cy="160642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「保護者等の追加」ボタンをクリックします。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入力欄が追加されるため、追加する保護者等の情報を入力します。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ローチャート: せん孔テープ 8"/>
          <p:cNvSpPr/>
          <p:nvPr/>
        </p:nvSpPr>
        <p:spPr>
          <a:xfrm>
            <a:off x="155615" y="2900803"/>
            <a:ext cx="4247944" cy="216401"/>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 name="正方形/長方形 11"/>
          <p:cNvSpPr/>
          <p:nvPr/>
        </p:nvSpPr>
        <p:spPr>
          <a:xfrm>
            <a:off x="236220" y="797049"/>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保護者等を</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追加</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する場合の手順は以下のとおりです。</a:t>
            </a:r>
          </a:p>
        </p:txBody>
      </p:sp>
      <p:sp>
        <p:nvSpPr>
          <p:cNvPr id="15" name="正方形/長方形 14"/>
          <p:cNvSpPr/>
          <p:nvPr/>
        </p:nvSpPr>
        <p:spPr>
          <a:xfrm>
            <a:off x="312564" y="2546052"/>
            <a:ext cx="818666" cy="20350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8" name="正方形/長方形 37"/>
          <p:cNvSpPr/>
          <p:nvPr/>
        </p:nvSpPr>
        <p:spPr>
          <a:xfrm>
            <a:off x="323571" y="3813977"/>
            <a:ext cx="2040250" cy="34682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5" name="角丸四角形 34"/>
          <p:cNvSpPr/>
          <p:nvPr/>
        </p:nvSpPr>
        <p:spPr>
          <a:xfrm>
            <a:off x="4670411" y="1571436"/>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grpSp>
        <p:nvGrpSpPr>
          <p:cNvPr id="122" name="グループ化 121"/>
          <p:cNvGrpSpPr/>
          <p:nvPr/>
        </p:nvGrpSpPr>
        <p:grpSpPr>
          <a:xfrm>
            <a:off x="4561730" y="4684485"/>
            <a:ext cx="198178" cy="281733"/>
            <a:chOff x="1417887" y="7452032"/>
            <a:chExt cx="198178" cy="281733"/>
          </a:xfrm>
        </p:grpSpPr>
        <p:sp>
          <p:nvSpPr>
            <p:cNvPr id="123" name="円/楕円 12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4"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76" name="グループ化 75"/>
          <p:cNvGrpSpPr/>
          <p:nvPr/>
        </p:nvGrpSpPr>
        <p:grpSpPr>
          <a:xfrm>
            <a:off x="60260" y="2429955"/>
            <a:ext cx="198178" cy="281733"/>
            <a:chOff x="4707498" y="1706457"/>
            <a:chExt cx="198178" cy="281733"/>
          </a:xfrm>
        </p:grpSpPr>
        <p:sp>
          <p:nvSpPr>
            <p:cNvPr id="77" name="円/楕円 7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89" name="角丸四角形 88"/>
          <p:cNvSpPr/>
          <p:nvPr/>
        </p:nvSpPr>
        <p:spPr>
          <a:xfrm>
            <a:off x="4657048" y="3488122"/>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grpSp>
        <p:nvGrpSpPr>
          <p:cNvPr id="90" name="グループ化 89"/>
          <p:cNvGrpSpPr/>
          <p:nvPr/>
        </p:nvGrpSpPr>
        <p:grpSpPr>
          <a:xfrm>
            <a:off x="4554458" y="3809806"/>
            <a:ext cx="198178" cy="281733"/>
            <a:chOff x="4704480" y="2843662"/>
            <a:chExt cx="198178" cy="281733"/>
          </a:xfrm>
        </p:grpSpPr>
        <p:sp>
          <p:nvSpPr>
            <p:cNvPr id="91" name="円/楕円 72"/>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2"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139" name="グループ化 138"/>
          <p:cNvGrpSpPr/>
          <p:nvPr/>
        </p:nvGrpSpPr>
        <p:grpSpPr>
          <a:xfrm>
            <a:off x="4571322" y="1890616"/>
            <a:ext cx="198178" cy="281733"/>
            <a:chOff x="4707498" y="1706457"/>
            <a:chExt cx="198178" cy="281733"/>
          </a:xfrm>
        </p:grpSpPr>
        <p:sp>
          <p:nvSpPr>
            <p:cNvPr id="140" name="円/楕円 7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4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142" name="グループ化 141"/>
          <p:cNvGrpSpPr/>
          <p:nvPr/>
        </p:nvGrpSpPr>
        <p:grpSpPr>
          <a:xfrm>
            <a:off x="4571322" y="2516987"/>
            <a:ext cx="198178" cy="281733"/>
            <a:chOff x="4707498" y="2767507"/>
            <a:chExt cx="198178" cy="281733"/>
          </a:xfrm>
        </p:grpSpPr>
        <p:sp>
          <p:nvSpPr>
            <p:cNvPr id="143" name="円/楕円 70"/>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44"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52" name="フローチャート: せん孔テープ 51"/>
          <p:cNvSpPr/>
          <p:nvPr/>
        </p:nvSpPr>
        <p:spPr>
          <a:xfrm>
            <a:off x="272060" y="8059109"/>
            <a:ext cx="4247944" cy="282456"/>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54" name="グループ化 53"/>
          <p:cNvGrpSpPr/>
          <p:nvPr/>
        </p:nvGrpSpPr>
        <p:grpSpPr>
          <a:xfrm>
            <a:off x="4557648" y="5751457"/>
            <a:ext cx="198178" cy="281733"/>
            <a:chOff x="1417887" y="7452032"/>
            <a:chExt cx="198178" cy="281733"/>
          </a:xfrm>
        </p:grpSpPr>
        <p:sp>
          <p:nvSpPr>
            <p:cNvPr id="55" name="円/楕円 12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6"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sp>
        <p:nvSpPr>
          <p:cNvPr id="60" name="正方形/長方形 59"/>
          <p:cNvSpPr/>
          <p:nvPr/>
        </p:nvSpPr>
        <p:spPr>
          <a:xfrm>
            <a:off x="323571" y="6144007"/>
            <a:ext cx="2040249" cy="943777"/>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8" name="テキスト ボックス 47"/>
          <p:cNvSpPr txBox="1"/>
          <p:nvPr/>
        </p:nvSpPr>
        <p:spPr>
          <a:xfrm>
            <a:off x="5885600" y="3117204"/>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9</a:t>
            </a:r>
            <a:r>
              <a:rPr lang="ja-JP" altLang="en-US" sz="1200" dirty="0">
                <a:solidFill>
                  <a:srgbClr val="000000"/>
                </a:solidFill>
              </a:rPr>
              <a:t>ページへ</a:t>
            </a:r>
            <a:endParaRPr kumimoji="1" lang="ja-JP" altLang="en-US" sz="1200" dirty="0">
              <a:solidFill>
                <a:srgbClr val="000000"/>
              </a:solidFill>
            </a:endParaRPr>
          </a:p>
        </p:txBody>
      </p:sp>
      <p:pic>
        <p:nvPicPr>
          <p:cNvPr id="4" name="図 3"/>
          <p:cNvPicPr>
            <a:picLocks noChangeAspect="1"/>
          </p:cNvPicPr>
          <p:nvPr/>
        </p:nvPicPr>
        <p:blipFill>
          <a:blip r:embed="rId5"/>
          <a:stretch>
            <a:fillRect/>
          </a:stretch>
        </p:blipFill>
        <p:spPr>
          <a:xfrm>
            <a:off x="236220" y="3432919"/>
            <a:ext cx="2183676" cy="346615"/>
          </a:xfrm>
          <a:prstGeom prst="rect">
            <a:avLst/>
          </a:prstGeom>
        </p:spPr>
      </p:pic>
      <p:grpSp>
        <p:nvGrpSpPr>
          <p:cNvPr id="107" name="グループ化 106"/>
          <p:cNvGrpSpPr/>
          <p:nvPr/>
        </p:nvGrpSpPr>
        <p:grpSpPr>
          <a:xfrm>
            <a:off x="102902" y="3651225"/>
            <a:ext cx="198178" cy="281733"/>
            <a:chOff x="1417887" y="6988436"/>
            <a:chExt cx="198178" cy="281733"/>
          </a:xfrm>
        </p:grpSpPr>
        <p:sp>
          <p:nvSpPr>
            <p:cNvPr id="108" name="円/楕円 107"/>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9"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1" name="正方形/長方形 50"/>
          <p:cNvSpPr/>
          <p:nvPr/>
        </p:nvSpPr>
        <p:spPr>
          <a:xfrm>
            <a:off x="323193" y="7584509"/>
            <a:ext cx="1036424" cy="433281"/>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3" name="正方形/長方形 52"/>
          <p:cNvSpPr/>
          <p:nvPr/>
        </p:nvSpPr>
        <p:spPr>
          <a:xfrm>
            <a:off x="238978" y="5924879"/>
            <a:ext cx="2209434" cy="212735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70" name="グループ化 69"/>
          <p:cNvGrpSpPr/>
          <p:nvPr/>
        </p:nvGrpSpPr>
        <p:grpSpPr>
          <a:xfrm>
            <a:off x="102788" y="5698473"/>
            <a:ext cx="198178" cy="281733"/>
            <a:chOff x="4707498" y="2767507"/>
            <a:chExt cx="198178" cy="281733"/>
          </a:xfrm>
        </p:grpSpPr>
        <p:sp>
          <p:nvSpPr>
            <p:cNvPr id="71" name="円/楕円 70"/>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2"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57" name="グループ化 56"/>
          <p:cNvGrpSpPr/>
          <p:nvPr/>
        </p:nvGrpSpPr>
        <p:grpSpPr>
          <a:xfrm>
            <a:off x="103945" y="6005996"/>
            <a:ext cx="198178" cy="281733"/>
            <a:chOff x="1417887" y="7452032"/>
            <a:chExt cx="198178" cy="281733"/>
          </a:xfrm>
        </p:grpSpPr>
        <p:sp>
          <p:nvSpPr>
            <p:cNvPr id="58" name="円/楕円 110"/>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9"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64" name="グループ化 63"/>
          <p:cNvGrpSpPr/>
          <p:nvPr/>
        </p:nvGrpSpPr>
        <p:grpSpPr>
          <a:xfrm>
            <a:off x="85945" y="7438743"/>
            <a:ext cx="198178" cy="281733"/>
            <a:chOff x="1417887" y="6988436"/>
            <a:chExt cx="198178" cy="281733"/>
          </a:xfrm>
        </p:grpSpPr>
        <p:sp>
          <p:nvSpPr>
            <p:cNvPr id="65" name="円/楕円 107"/>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spTree>
    <p:extLst>
      <p:ext uri="{BB962C8B-B14F-4D97-AF65-F5344CB8AC3E}">
        <p14:creationId xmlns:p14="http://schemas.microsoft.com/office/powerpoint/2010/main" val="3964319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10579" y="8344821"/>
            <a:ext cx="4688208" cy="506120"/>
          </a:xfrm>
          <a:prstGeom prst="rect">
            <a:avLst/>
          </a:prstGeom>
        </p:spPr>
      </p:pic>
      <p:sp>
        <p:nvSpPr>
          <p:cNvPr id="88" name="正方形/長方形 87"/>
          <p:cNvSpPr/>
          <p:nvPr/>
        </p:nvSpPr>
        <p:spPr>
          <a:xfrm>
            <a:off x="4179916" y="6050327"/>
            <a:ext cx="2384998" cy="3271474"/>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個人番号カードの使用に必要な機器等が確認できます。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生活扶助を受けている場合、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課税地は</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その年の</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日現在</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月分の申請届出の場合には、その前年の</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日現在</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の住民票の届出住所となります。</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0975" indent="-85725">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保護者等が海外に住んでおり、住民税が課されていない場合にチェックします。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この場合、課税地の選択は不要です</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t>2.</a:t>
            </a:r>
            <a:r>
              <a:rPr lang="ja-JP" altLang="en-US" dirty="0"/>
              <a:t> 操作説明</a:t>
            </a:r>
            <a:endParaRPr lang="en-US" altLang="ja-JP" dirty="0"/>
          </a:p>
          <a:p>
            <a:r>
              <a:rPr lang="ja-JP" altLang="en-US" dirty="0"/>
              <a:t>　 </a:t>
            </a:r>
            <a:r>
              <a:rPr lang="en-US" altLang="ja-JP" dirty="0"/>
              <a:t>2-2.</a:t>
            </a:r>
            <a:r>
              <a:rPr lang="ja-JP" altLang="en-US" dirty="0"/>
              <a:t> 保護者等情報の変更の届出をする</a:t>
            </a:r>
          </a:p>
        </p:txBody>
      </p:sp>
      <p:sp>
        <p:nvSpPr>
          <p:cNvPr id="20" name="正方形/長方形 19"/>
          <p:cNvSpPr/>
          <p:nvPr/>
        </p:nvSpPr>
        <p:spPr>
          <a:xfrm>
            <a:off x="180000" y="1116865"/>
            <a:ext cx="6540237"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保護者等情報変更届出登録画面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(4/8)</a:t>
            </a:r>
            <a:endParaRPr lang="ja-JP" altLang="en-US" sz="14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4216400" y="1653716"/>
            <a:ext cx="2373735" cy="3999042"/>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いずれか１つの収入状況提出方法、生活保護受給有無、課税地を選択します。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「入力内容を保存して収入状況の取得へ進む」をクリックします。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b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個人番号を入力する場合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システム外で提出する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「入力内容確認</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一時保存</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b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4500" indent="-174625"/>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提出方法は学校からの指示に従ってください。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36220" y="797049"/>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保護者等を</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追加</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する場合の手順は以下のとおりです。</a:t>
            </a:r>
          </a:p>
        </p:txBody>
      </p:sp>
      <p:sp>
        <p:nvSpPr>
          <p:cNvPr id="35" name="角丸四角形 34"/>
          <p:cNvSpPr/>
          <p:nvPr/>
        </p:nvSpPr>
        <p:spPr>
          <a:xfrm>
            <a:off x="4502682" y="1548575"/>
            <a:ext cx="700406" cy="278137"/>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p>
        </p:txBody>
      </p:sp>
      <p:grpSp>
        <p:nvGrpSpPr>
          <p:cNvPr id="122" name="グループ化 121"/>
          <p:cNvGrpSpPr/>
          <p:nvPr/>
        </p:nvGrpSpPr>
        <p:grpSpPr>
          <a:xfrm>
            <a:off x="4202700" y="6773194"/>
            <a:ext cx="198178" cy="281733"/>
            <a:chOff x="1417887" y="7452032"/>
            <a:chExt cx="198178" cy="281733"/>
          </a:xfrm>
        </p:grpSpPr>
        <p:sp>
          <p:nvSpPr>
            <p:cNvPr id="123" name="円/楕円 12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4"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81" name="正方形/長方形 80"/>
          <p:cNvSpPr/>
          <p:nvPr/>
        </p:nvSpPr>
        <p:spPr>
          <a:xfrm>
            <a:off x="2340134" y="8927217"/>
            <a:ext cx="1212491" cy="5080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82" name="グループ化 81"/>
          <p:cNvGrpSpPr/>
          <p:nvPr/>
        </p:nvGrpSpPr>
        <p:grpSpPr>
          <a:xfrm>
            <a:off x="2071010" y="8961193"/>
            <a:ext cx="198178" cy="281733"/>
            <a:chOff x="4707498" y="3412377"/>
            <a:chExt cx="198178" cy="281733"/>
          </a:xfrm>
        </p:grpSpPr>
        <p:sp>
          <p:nvSpPr>
            <p:cNvPr id="83" name="円/楕円 61"/>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4"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sp>
        <p:nvSpPr>
          <p:cNvPr id="89" name="角丸四角形 88"/>
          <p:cNvSpPr/>
          <p:nvPr/>
        </p:nvSpPr>
        <p:spPr>
          <a:xfrm>
            <a:off x="4467003" y="5943372"/>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p>
        </p:txBody>
      </p:sp>
      <p:grpSp>
        <p:nvGrpSpPr>
          <p:cNvPr id="90" name="グループ化 89"/>
          <p:cNvGrpSpPr/>
          <p:nvPr/>
        </p:nvGrpSpPr>
        <p:grpSpPr>
          <a:xfrm>
            <a:off x="4202700" y="6200847"/>
            <a:ext cx="198178" cy="281733"/>
            <a:chOff x="4704480" y="2843662"/>
            <a:chExt cx="198178" cy="281733"/>
          </a:xfrm>
        </p:grpSpPr>
        <p:sp>
          <p:nvSpPr>
            <p:cNvPr id="91" name="円/楕円 72"/>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2"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136" name="右矢印 135"/>
          <p:cNvSpPr/>
          <p:nvPr/>
        </p:nvSpPr>
        <p:spPr>
          <a:xfrm>
            <a:off x="4680994" y="3514394"/>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 name="右矢印 136"/>
          <p:cNvSpPr/>
          <p:nvPr/>
        </p:nvSpPr>
        <p:spPr>
          <a:xfrm>
            <a:off x="4680994" y="4028376"/>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39" name="グループ化 138"/>
          <p:cNvGrpSpPr/>
          <p:nvPr/>
        </p:nvGrpSpPr>
        <p:grpSpPr>
          <a:xfrm>
            <a:off x="4251674" y="1854112"/>
            <a:ext cx="198178" cy="281733"/>
            <a:chOff x="4707498" y="1706457"/>
            <a:chExt cx="198178" cy="281733"/>
          </a:xfrm>
        </p:grpSpPr>
        <p:sp>
          <p:nvSpPr>
            <p:cNvPr id="140" name="円/楕円 7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4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8" name="右矢印 37"/>
          <p:cNvSpPr/>
          <p:nvPr/>
        </p:nvSpPr>
        <p:spPr>
          <a:xfrm>
            <a:off x="4685611" y="4895193"/>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9" name="グループ化 38"/>
          <p:cNvGrpSpPr/>
          <p:nvPr/>
        </p:nvGrpSpPr>
        <p:grpSpPr>
          <a:xfrm>
            <a:off x="4209972" y="7303373"/>
            <a:ext cx="198178" cy="281733"/>
            <a:chOff x="1417887" y="7452032"/>
            <a:chExt cx="198178" cy="281733"/>
          </a:xfrm>
        </p:grpSpPr>
        <p:sp>
          <p:nvSpPr>
            <p:cNvPr id="40" name="円/楕円 12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50" name="グループ化 49">
            <a:extLst>
              <a:ext uri="{FF2B5EF4-FFF2-40B4-BE49-F238E27FC236}">
                <a16:creationId xmlns:a16="http://schemas.microsoft.com/office/drawing/2014/main" id="{B224EEFF-AB78-4585-A5CC-54C5DFB21FC6}"/>
              </a:ext>
            </a:extLst>
          </p:cNvPr>
          <p:cNvGrpSpPr/>
          <p:nvPr/>
        </p:nvGrpSpPr>
        <p:grpSpPr>
          <a:xfrm>
            <a:off x="4246265" y="2606960"/>
            <a:ext cx="198178" cy="281733"/>
            <a:chOff x="4707498" y="1706457"/>
            <a:chExt cx="198178" cy="281733"/>
          </a:xfrm>
        </p:grpSpPr>
        <p:sp>
          <p:nvSpPr>
            <p:cNvPr id="51" name="円/楕円 76">
              <a:extLst>
                <a:ext uri="{FF2B5EF4-FFF2-40B4-BE49-F238E27FC236}">
                  <a16:creationId xmlns:a16="http://schemas.microsoft.com/office/drawing/2014/main" id="{B99264EF-90FD-4BD3-9A8A-C10ABED3156F}"/>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2" name="コンテンツ プレースホルダー 2">
              <a:extLst>
                <a:ext uri="{FF2B5EF4-FFF2-40B4-BE49-F238E27FC236}">
                  <a16:creationId xmlns:a16="http://schemas.microsoft.com/office/drawing/2014/main" id="{3F2C4699-2CBC-43A1-9F3C-8C437CDCD181}"/>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sp>
        <p:nvSpPr>
          <p:cNvPr id="53" name="テキスト ボックス 52"/>
          <p:cNvSpPr txBox="1"/>
          <p:nvPr/>
        </p:nvSpPr>
        <p:spPr>
          <a:xfrm>
            <a:off x="4889569" y="3453219"/>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t>14</a:t>
            </a:r>
            <a:r>
              <a:rPr lang="ja-JP" altLang="en-US" sz="1200" dirty="0"/>
              <a:t>ページへ</a:t>
            </a:r>
            <a:endParaRPr kumimoji="1" lang="ja-JP" altLang="en-US" sz="1200" dirty="0"/>
          </a:p>
        </p:txBody>
      </p:sp>
      <p:sp>
        <p:nvSpPr>
          <p:cNvPr id="54" name="テキスト ボックス 53"/>
          <p:cNvSpPr txBox="1"/>
          <p:nvPr/>
        </p:nvSpPr>
        <p:spPr>
          <a:xfrm>
            <a:off x="4889569" y="3982894"/>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t>19</a:t>
            </a:r>
            <a:r>
              <a:rPr lang="ja-JP" altLang="en-US" sz="1200" dirty="0"/>
              <a:t>ページへ</a:t>
            </a:r>
            <a:endParaRPr kumimoji="1" lang="ja-JP" altLang="en-US" sz="1200" dirty="0"/>
          </a:p>
        </p:txBody>
      </p:sp>
      <p:sp>
        <p:nvSpPr>
          <p:cNvPr id="55" name="テキスト ボックス 54"/>
          <p:cNvSpPr txBox="1"/>
          <p:nvPr/>
        </p:nvSpPr>
        <p:spPr>
          <a:xfrm>
            <a:off x="4889569" y="4839911"/>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t>20</a:t>
            </a:r>
            <a:r>
              <a:rPr lang="ja-JP" altLang="en-US" sz="1200" dirty="0"/>
              <a:t>ページへ</a:t>
            </a:r>
            <a:endParaRPr kumimoji="1" lang="ja-JP" altLang="en-US" sz="1200" dirty="0"/>
          </a:p>
        </p:txBody>
      </p:sp>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25910" t="71930" r="50353" b="4082"/>
          <a:stretch/>
        </p:blipFill>
        <p:spPr>
          <a:xfrm>
            <a:off x="661944" y="1600567"/>
            <a:ext cx="2387796" cy="6654078"/>
          </a:xfrm>
          <a:prstGeom prst="rect">
            <a:avLst/>
          </a:prstGeom>
        </p:spPr>
      </p:pic>
      <p:sp>
        <p:nvSpPr>
          <p:cNvPr id="24" name="正方形/長方形 23"/>
          <p:cNvSpPr/>
          <p:nvPr/>
        </p:nvSpPr>
        <p:spPr>
          <a:xfrm>
            <a:off x="664078" y="5858254"/>
            <a:ext cx="2480807" cy="207941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2" name="正方形/長方形 31"/>
          <p:cNvSpPr/>
          <p:nvPr/>
        </p:nvSpPr>
        <p:spPr>
          <a:xfrm>
            <a:off x="656061" y="7979516"/>
            <a:ext cx="2482826" cy="179794"/>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113" name="グループ化 112"/>
          <p:cNvGrpSpPr/>
          <p:nvPr/>
        </p:nvGrpSpPr>
        <p:grpSpPr>
          <a:xfrm>
            <a:off x="380204" y="5833220"/>
            <a:ext cx="198178" cy="281733"/>
            <a:chOff x="1417887" y="7947914"/>
            <a:chExt cx="198178" cy="281733"/>
          </a:xfrm>
        </p:grpSpPr>
        <p:sp>
          <p:nvSpPr>
            <p:cNvPr id="114" name="円/楕円 113"/>
            <p:cNvSpPr/>
            <p:nvPr/>
          </p:nvSpPr>
          <p:spPr>
            <a:xfrm flipV="1">
              <a:off x="1417887" y="8008708"/>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115" name="コンテンツ プレースホルダー 2"/>
            <p:cNvSpPr txBox="1">
              <a:spLocks/>
            </p:cNvSpPr>
            <p:nvPr/>
          </p:nvSpPr>
          <p:spPr>
            <a:xfrm>
              <a:off x="1461452" y="7947914"/>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116" name="グループ化 115"/>
          <p:cNvGrpSpPr/>
          <p:nvPr/>
        </p:nvGrpSpPr>
        <p:grpSpPr>
          <a:xfrm>
            <a:off x="370367" y="7916911"/>
            <a:ext cx="198178" cy="281733"/>
            <a:chOff x="1408362" y="8261657"/>
            <a:chExt cx="198178" cy="281733"/>
          </a:xfrm>
        </p:grpSpPr>
        <p:sp>
          <p:nvSpPr>
            <p:cNvPr id="117" name="円/楕円 116"/>
            <p:cNvSpPr/>
            <p:nvPr/>
          </p:nvSpPr>
          <p:spPr>
            <a:xfrm flipV="1">
              <a:off x="1408362" y="83129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8" name="コンテンツ プレースホルダー 2"/>
            <p:cNvSpPr txBox="1">
              <a:spLocks/>
            </p:cNvSpPr>
            <p:nvPr/>
          </p:nvSpPr>
          <p:spPr>
            <a:xfrm>
              <a:off x="1461452" y="82616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sp>
        <p:nvSpPr>
          <p:cNvPr id="46" name="正方形/長方形 45">
            <a:extLst>
              <a:ext uri="{FF2B5EF4-FFF2-40B4-BE49-F238E27FC236}">
                <a16:creationId xmlns:a16="http://schemas.microsoft.com/office/drawing/2014/main" id="{F8D32ECF-43B4-479E-B513-D0B53AF3F8DB}"/>
              </a:ext>
            </a:extLst>
          </p:cNvPr>
          <p:cNvSpPr/>
          <p:nvPr/>
        </p:nvSpPr>
        <p:spPr>
          <a:xfrm>
            <a:off x="611188" y="1630628"/>
            <a:ext cx="2628060" cy="660345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47" name="グループ化 46">
            <a:extLst>
              <a:ext uri="{FF2B5EF4-FFF2-40B4-BE49-F238E27FC236}">
                <a16:creationId xmlns:a16="http://schemas.microsoft.com/office/drawing/2014/main" id="{7BC7C89B-CB4F-49D3-B66B-87AD17E25881}"/>
              </a:ext>
            </a:extLst>
          </p:cNvPr>
          <p:cNvGrpSpPr/>
          <p:nvPr/>
        </p:nvGrpSpPr>
        <p:grpSpPr>
          <a:xfrm>
            <a:off x="489757" y="1458948"/>
            <a:ext cx="198178" cy="300798"/>
            <a:chOff x="4707498" y="2767507"/>
            <a:chExt cx="198178" cy="281733"/>
          </a:xfrm>
        </p:grpSpPr>
        <p:sp>
          <p:nvSpPr>
            <p:cNvPr id="48" name="円/楕円 70">
              <a:extLst>
                <a:ext uri="{FF2B5EF4-FFF2-40B4-BE49-F238E27FC236}">
                  <a16:creationId xmlns:a16="http://schemas.microsoft.com/office/drawing/2014/main" id="{909678D8-B376-4FB5-A664-DA1691CDE213}"/>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9" name="コンテンツ プレースホルダー 2">
              <a:extLst>
                <a:ext uri="{FF2B5EF4-FFF2-40B4-BE49-F238E27FC236}">
                  <a16:creationId xmlns:a16="http://schemas.microsoft.com/office/drawing/2014/main" id="{E20EA4DE-396E-481D-B3A2-E84620C2F5C8}"/>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sp>
        <p:nvSpPr>
          <p:cNvPr id="68" name="正方形/長方形 67">
            <a:extLst>
              <a:ext uri="{FF2B5EF4-FFF2-40B4-BE49-F238E27FC236}">
                <a16:creationId xmlns:a16="http://schemas.microsoft.com/office/drawing/2014/main" id="{45BEAF3B-4E32-40C8-A9EF-9AA30D412C31}"/>
              </a:ext>
            </a:extLst>
          </p:cNvPr>
          <p:cNvSpPr/>
          <p:nvPr/>
        </p:nvSpPr>
        <p:spPr>
          <a:xfrm>
            <a:off x="715539" y="2619157"/>
            <a:ext cx="2280605" cy="245730"/>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69" name="グループ化 68">
            <a:extLst>
              <a:ext uri="{FF2B5EF4-FFF2-40B4-BE49-F238E27FC236}">
                <a16:creationId xmlns:a16="http://schemas.microsoft.com/office/drawing/2014/main" id="{60BF97AB-03B1-4FE4-8A50-7EAF2C3BFC1C}"/>
              </a:ext>
            </a:extLst>
          </p:cNvPr>
          <p:cNvGrpSpPr/>
          <p:nvPr/>
        </p:nvGrpSpPr>
        <p:grpSpPr>
          <a:xfrm>
            <a:off x="433823" y="2574927"/>
            <a:ext cx="198178" cy="281733"/>
            <a:chOff x="1408362" y="8254037"/>
            <a:chExt cx="198178" cy="281733"/>
          </a:xfrm>
        </p:grpSpPr>
        <p:sp>
          <p:nvSpPr>
            <p:cNvPr id="70" name="円/楕円 116">
              <a:extLst>
                <a:ext uri="{FF2B5EF4-FFF2-40B4-BE49-F238E27FC236}">
                  <a16:creationId xmlns:a16="http://schemas.microsoft.com/office/drawing/2014/main" id="{B31A4AFD-998A-4E5A-9DC8-FFF858189795}"/>
                </a:ext>
              </a:extLst>
            </p:cNvPr>
            <p:cNvSpPr/>
            <p:nvPr/>
          </p:nvSpPr>
          <p:spPr>
            <a:xfrm flipV="1">
              <a:off x="1408362" y="83129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1" name="コンテンツ プレースホルダー 2">
              <a:extLst>
                <a:ext uri="{FF2B5EF4-FFF2-40B4-BE49-F238E27FC236}">
                  <a16:creationId xmlns:a16="http://schemas.microsoft.com/office/drawing/2014/main" id="{AE9FABD8-A6EE-481E-B647-2AEC7795E6DF}"/>
                </a:ext>
              </a:extLst>
            </p:cNvPr>
            <p:cNvSpPr txBox="1">
              <a:spLocks/>
            </p:cNvSpPr>
            <p:nvPr/>
          </p:nvSpPr>
          <p:spPr>
            <a:xfrm>
              <a:off x="1453832" y="825403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60" name="正方形/長方形 59"/>
          <p:cNvSpPr/>
          <p:nvPr/>
        </p:nvSpPr>
        <p:spPr>
          <a:xfrm>
            <a:off x="657992" y="4393611"/>
            <a:ext cx="2495190" cy="1387805"/>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grpSp>
        <p:nvGrpSpPr>
          <p:cNvPr id="61" name="グループ化 60"/>
          <p:cNvGrpSpPr/>
          <p:nvPr/>
        </p:nvGrpSpPr>
        <p:grpSpPr>
          <a:xfrm>
            <a:off x="372729" y="4337661"/>
            <a:ext cx="198178" cy="281733"/>
            <a:chOff x="1408362" y="8254037"/>
            <a:chExt cx="198178" cy="281733"/>
          </a:xfrm>
        </p:grpSpPr>
        <p:sp>
          <p:nvSpPr>
            <p:cNvPr id="62" name="円/楕円 116"/>
            <p:cNvSpPr/>
            <p:nvPr/>
          </p:nvSpPr>
          <p:spPr>
            <a:xfrm flipV="1">
              <a:off x="1408362" y="83129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1446212" y="825403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64" name="グループ化 63"/>
          <p:cNvGrpSpPr/>
          <p:nvPr/>
        </p:nvGrpSpPr>
        <p:grpSpPr>
          <a:xfrm>
            <a:off x="4213782" y="8234084"/>
            <a:ext cx="198178" cy="281733"/>
            <a:chOff x="1408362" y="8261657"/>
            <a:chExt cx="198178" cy="281733"/>
          </a:xfrm>
        </p:grpSpPr>
        <p:sp>
          <p:nvSpPr>
            <p:cNvPr id="65" name="円/楕円 116"/>
            <p:cNvSpPr/>
            <p:nvPr/>
          </p:nvSpPr>
          <p:spPr>
            <a:xfrm flipV="1">
              <a:off x="1408362" y="83129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p:cNvSpPr txBox="1">
              <a:spLocks/>
            </p:cNvSpPr>
            <p:nvPr/>
          </p:nvSpPr>
          <p:spPr>
            <a:xfrm>
              <a:off x="1461452" y="82616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pic>
        <p:nvPicPr>
          <p:cNvPr id="72" name="図 71">
            <a:extLst>
              <a:ext uri="{FF2B5EF4-FFF2-40B4-BE49-F238E27FC236}">
                <a16:creationId xmlns:a16="http://schemas.microsoft.com/office/drawing/2014/main" id="{77127FA5-378D-CBAD-BF20-1A9A44C17865}"/>
              </a:ext>
            </a:extLst>
          </p:cNvPr>
          <p:cNvPicPr>
            <a:picLocks noChangeAspect="1"/>
          </p:cNvPicPr>
          <p:nvPr/>
        </p:nvPicPr>
        <p:blipFill rotWithShape="1">
          <a:blip r:embed="rId5">
            <a:extLst>
              <a:ext uri="{28A0092B-C50C-407E-A947-70E740481C1C}">
                <a14:useLocalDpi xmlns:a14="http://schemas.microsoft.com/office/drawing/2010/main" val="0"/>
              </a:ext>
            </a:extLst>
          </a:blip>
          <a:srcRect l="6451" t="21321" r="54092" b="37450"/>
          <a:stretch/>
        </p:blipFill>
        <p:spPr>
          <a:xfrm>
            <a:off x="403268" y="9047384"/>
            <a:ext cx="1266825" cy="285750"/>
          </a:xfrm>
          <a:prstGeom prst="rect">
            <a:avLst/>
          </a:prstGeom>
        </p:spPr>
      </p:pic>
      <p:pic>
        <p:nvPicPr>
          <p:cNvPr id="73" name="図 72">
            <a:extLst>
              <a:ext uri="{FF2B5EF4-FFF2-40B4-BE49-F238E27FC236}">
                <a16:creationId xmlns:a16="http://schemas.microsoft.com/office/drawing/2014/main" id="{6CE21EEF-B3C5-DA3E-8CCE-8E532D65A93C}"/>
              </a:ext>
            </a:extLst>
          </p:cNvPr>
          <p:cNvPicPr>
            <a:picLocks noChangeAspect="1"/>
          </p:cNvPicPr>
          <p:nvPr/>
        </p:nvPicPr>
        <p:blipFill rotWithShape="1">
          <a:blip r:embed="rId6">
            <a:extLst>
              <a:ext uri="{28A0092B-C50C-407E-A947-70E740481C1C}">
                <a14:useLocalDpi xmlns:a14="http://schemas.microsoft.com/office/drawing/2010/main" val="0"/>
              </a:ext>
            </a:extLst>
          </a:blip>
          <a:srcRect l="39072" t="13446" r="34900" b="-22169"/>
          <a:stretch/>
        </p:blipFill>
        <p:spPr>
          <a:xfrm>
            <a:off x="2371691" y="8956752"/>
            <a:ext cx="1143000" cy="572347"/>
          </a:xfrm>
          <a:prstGeom prst="rect">
            <a:avLst/>
          </a:prstGeom>
        </p:spPr>
      </p:pic>
    </p:spTree>
    <p:extLst>
      <p:ext uri="{BB962C8B-B14F-4D97-AF65-F5344CB8AC3E}">
        <p14:creationId xmlns:p14="http://schemas.microsoft.com/office/powerpoint/2010/main" val="4136829529"/>
      </p:ext>
    </p:extLst>
  </p:cSld>
  <p:clrMapOvr>
    <a:masterClrMapping/>
  </p:clrMapOvr>
</p:sld>
</file>

<file path=ppt/theme/theme1.xml><?xml version="1.0" encoding="utf-8"?>
<a:theme xmlns:a="http://schemas.openxmlformats.org/drawingml/2006/main" name="1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60000"/>
            <a:lumOff val="40000"/>
          </a:schemeClr>
        </a:solidFill>
        <a:ln>
          <a:solidFill>
            <a:schemeClr val="accent2">
              <a:lumMod val="75000"/>
            </a:schemeClr>
          </a:solidFill>
          <a:headEnd type="none" w="med" len="med"/>
          <a:tailEnd type="none" w="med" len="med"/>
        </a:ln>
      </a:spPr>
      <a:bodyPr vert="horz" wrap="square" lIns="36000" tIns="72000" rIns="36000" bIns="72000" numCol="1" rtlCol="0" anchor="ctr" anchorCtr="0" compatLnSpc="1">
        <a:prstTxWarp prst="textNoShape">
          <a:avLst/>
        </a:prstTxWarp>
      </a:bodyPr>
      <a:lstStyle>
        <a:defPPr defTabSz="914400" fontAlgn="base">
          <a:lnSpc>
            <a:spcPct val="110000"/>
          </a:lnSpc>
          <a:defRPr sz="140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1">
          <a:schemeClr val="accent2"/>
        </a:lnRef>
        <a:fillRef idx="2">
          <a:schemeClr val="accent2"/>
        </a:fillRef>
        <a:effectRef idx="1">
          <a:schemeClr val="accent2"/>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2.xml><?xml version="1.0" encoding="utf-8"?>
<a:theme xmlns:a="http://schemas.openxmlformats.org/drawingml/2006/main" name="2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3.xml><?xml version="1.0" encoding="utf-8"?>
<a:theme xmlns:a="http://schemas.openxmlformats.org/drawingml/2006/main" name="3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4.xml><?xml version="1.0" encoding="utf-8"?>
<a:theme xmlns:a="http://schemas.openxmlformats.org/drawingml/2006/main" name="4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Presentation_Template_A4_JP</Template>
  <TotalTime>24731</TotalTime>
  <Words>5315</Words>
  <Application>Microsoft Office PowerPoint</Application>
  <PresentationFormat>A4 210 x 297 mm</PresentationFormat>
  <Paragraphs>852</Paragraphs>
  <Slides>27</Slides>
  <Notes>26</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27</vt:i4>
      </vt:variant>
    </vt:vector>
  </HeadingPairs>
  <TitlesOfParts>
    <vt:vector size="38" baseType="lpstr">
      <vt:lpstr>HGPｺﾞｼｯｸE</vt:lpstr>
      <vt:lpstr>HGPｺﾞｼｯｸE</vt:lpstr>
      <vt:lpstr>Meiryo UI</vt:lpstr>
      <vt:lpstr>MS PGothic</vt:lpstr>
      <vt:lpstr>Yu Gothic</vt:lpstr>
      <vt:lpstr>Arial</vt:lpstr>
      <vt:lpstr>Wingdings</vt:lpstr>
      <vt:lpstr>1_Presentation_Template_A4_JP</vt:lpstr>
      <vt:lpstr>2_Presentation_Template_A4_JP</vt:lpstr>
      <vt:lpstr>3_Presentation_Template_A4_JP</vt:lpstr>
      <vt:lpstr>4_Presentation_Template_A4_JP</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戸田　清か</dc:creator>
  <cp:lastModifiedBy>山下紗江</cp:lastModifiedBy>
  <cp:revision>2880</cp:revision>
  <cp:lastPrinted>2022-05-25T01:02:54Z</cp:lastPrinted>
  <dcterms:created xsi:type="dcterms:W3CDTF">2017-01-11T01:32:21Z</dcterms:created>
  <dcterms:modified xsi:type="dcterms:W3CDTF">2023-02-22T04:09:00Z</dcterms:modified>
  <cp:version>1.1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2022-01-28T02:46:20Z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7d997385-b1b1-418e-930c-d7588950c656</vt:lpwstr>
  </property>
  <property fmtid="{D5CDD505-2E9C-101B-9397-08002B2CF9AE}" pid="8" name="MSIP_Label_d899a617-f30e-4fb8-b81c-fb6d0b94ac5b_ContentBits">
    <vt:lpwstr>0</vt:lpwstr>
  </property>
</Properties>
</file>